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BB1FA-4B0C-450E-A119-3167DE41AA10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6B891358-AB40-4A0B-8907-B53F4120B878}">
      <dgm:prSet phldrT="[Szöveg]"/>
      <dgm:spPr/>
      <dgm:t>
        <a:bodyPr/>
        <a:lstStyle/>
        <a:p>
          <a:r>
            <a:rPr lang="hu-HU" b="1" dirty="0">
              <a:solidFill>
                <a:schemeClr val="bg1"/>
              </a:solidFill>
            </a:rPr>
            <a:t>Research </a:t>
          </a:r>
          <a:r>
            <a:rPr lang="hu-HU" b="1" dirty="0" err="1">
              <a:solidFill>
                <a:schemeClr val="bg1"/>
              </a:solidFill>
            </a:rPr>
            <a:t>projects</a:t>
          </a:r>
          <a:r>
            <a:rPr lang="hu-HU" b="1" dirty="0">
              <a:solidFill>
                <a:schemeClr val="bg1"/>
              </a:solidFill>
            </a:rPr>
            <a:t> </a:t>
          </a:r>
          <a:r>
            <a:rPr lang="hu-HU" b="1" dirty="0" err="1">
              <a:solidFill>
                <a:schemeClr val="bg1"/>
              </a:solidFill>
            </a:rPr>
            <a:t>with</a:t>
          </a:r>
          <a:r>
            <a:rPr lang="hu-HU" b="1" dirty="0">
              <a:solidFill>
                <a:schemeClr val="bg1"/>
              </a:solidFill>
            </a:rPr>
            <a:t> </a:t>
          </a:r>
          <a:r>
            <a:rPr lang="hu-HU" b="1" dirty="0" err="1">
              <a:solidFill>
                <a:schemeClr val="bg1"/>
              </a:solidFill>
            </a:rPr>
            <a:t>students</a:t>
          </a:r>
          <a:endParaRPr lang="hu-HU" b="1" dirty="0">
            <a:solidFill>
              <a:schemeClr val="bg1"/>
            </a:solidFill>
          </a:endParaRPr>
        </a:p>
      </dgm:t>
    </dgm:pt>
    <dgm:pt modelId="{34DE7F8B-6048-42D4-AB00-CC89248F4941}" type="parTrans" cxnId="{F9A3E7A1-7006-4025-9BF2-A95132F7DE77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3ACB42B4-24C6-409B-8FEA-85402FF26BE5}" type="sibTrans" cxnId="{F9A3E7A1-7006-4025-9BF2-A95132F7DE77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5B6E10DD-A3A1-41C3-8818-EB23AC04ECA5}">
      <dgm:prSet phldrT="[Szöveg]"/>
      <dgm:spPr/>
      <dgm:t>
        <a:bodyPr/>
        <a:lstStyle/>
        <a:p>
          <a:r>
            <a:rPr lang="hu-HU" b="1" dirty="0" err="1">
              <a:solidFill>
                <a:schemeClr val="bg1"/>
              </a:solidFill>
            </a:rPr>
            <a:t>Educational</a:t>
          </a:r>
          <a:r>
            <a:rPr lang="hu-HU" b="1" dirty="0">
              <a:solidFill>
                <a:schemeClr val="bg1"/>
              </a:solidFill>
            </a:rPr>
            <a:t> </a:t>
          </a:r>
          <a:r>
            <a:rPr lang="hu-HU" b="1" dirty="0" err="1">
              <a:solidFill>
                <a:schemeClr val="bg1"/>
              </a:solidFill>
            </a:rPr>
            <a:t>research</a:t>
          </a:r>
          <a:r>
            <a:rPr lang="hu-HU" b="1" dirty="0">
              <a:solidFill>
                <a:schemeClr val="bg1"/>
              </a:solidFill>
            </a:rPr>
            <a:t> and </a:t>
          </a:r>
          <a:r>
            <a:rPr lang="hu-HU" b="1" dirty="0" err="1">
              <a:solidFill>
                <a:schemeClr val="bg1"/>
              </a:solidFill>
            </a:rPr>
            <a:t>didactics</a:t>
          </a:r>
          <a:endParaRPr lang="hu-HU" b="1" dirty="0">
            <a:solidFill>
              <a:schemeClr val="bg1"/>
            </a:solidFill>
          </a:endParaRPr>
        </a:p>
      </dgm:t>
    </dgm:pt>
    <dgm:pt modelId="{3D4B0FBF-332A-4508-831B-37FFD36AE7E9}" type="parTrans" cxnId="{3B445642-AC7B-4EF0-8F89-14543AE926DE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C9B61511-7163-4B94-A285-075392029C63}" type="sibTrans" cxnId="{3B445642-AC7B-4EF0-8F89-14543AE926DE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2BED7F76-D2F2-43BD-9697-294F8CBE8CE5}">
      <dgm:prSet phldrT="[Szöveg]"/>
      <dgm:spPr/>
      <dgm:t>
        <a:bodyPr/>
        <a:lstStyle/>
        <a:p>
          <a:r>
            <a:rPr lang="hu-HU" b="1" dirty="0" err="1">
              <a:solidFill>
                <a:schemeClr val="bg1"/>
              </a:solidFill>
            </a:rPr>
            <a:t>Individual</a:t>
          </a:r>
          <a:r>
            <a:rPr lang="hu-HU" b="1" dirty="0">
              <a:solidFill>
                <a:schemeClr val="bg1"/>
              </a:solidFill>
            </a:rPr>
            <a:t> </a:t>
          </a:r>
          <a:r>
            <a:rPr lang="hu-HU" b="1" dirty="0" err="1">
              <a:solidFill>
                <a:schemeClr val="bg1"/>
              </a:solidFill>
            </a:rPr>
            <a:t>academic</a:t>
          </a:r>
          <a:r>
            <a:rPr lang="hu-HU" b="1" dirty="0">
              <a:solidFill>
                <a:schemeClr val="bg1"/>
              </a:solidFill>
            </a:rPr>
            <a:t> </a:t>
          </a:r>
          <a:r>
            <a:rPr lang="hu-HU" b="1" dirty="0" err="1">
              <a:solidFill>
                <a:schemeClr val="bg1"/>
              </a:solidFill>
            </a:rPr>
            <a:t>research</a:t>
          </a:r>
          <a:endParaRPr lang="hu-HU" b="1" dirty="0">
            <a:solidFill>
              <a:schemeClr val="bg1"/>
            </a:solidFill>
          </a:endParaRPr>
        </a:p>
      </dgm:t>
    </dgm:pt>
    <dgm:pt modelId="{89C7DFA4-1184-4E91-B39A-E7DDB5E9338D}" type="parTrans" cxnId="{090C186E-7060-41B9-81EF-7BE5398E46BF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7FAF346C-B289-47C0-8AD3-BC0EE72DF942}" type="sibTrans" cxnId="{090C186E-7060-41B9-81EF-7BE5398E46BF}">
      <dgm:prSet/>
      <dgm:spPr/>
      <dgm:t>
        <a:bodyPr/>
        <a:lstStyle/>
        <a:p>
          <a:endParaRPr lang="hu-HU" b="1">
            <a:solidFill>
              <a:schemeClr val="bg1"/>
            </a:solidFill>
          </a:endParaRPr>
        </a:p>
      </dgm:t>
    </dgm:pt>
    <dgm:pt modelId="{5A4A4075-A0B9-479C-A25E-6C50015D4A4E}" type="pres">
      <dgm:prSet presAssocID="{C34BB1FA-4B0C-450E-A119-3167DE41AA10}" presName="compositeShape" presStyleCnt="0">
        <dgm:presLayoutVars>
          <dgm:chMax val="7"/>
          <dgm:dir/>
          <dgm:resizeHandles val="exact"/>
        </dgm:presLayoutVars>
      </dgm:prSet>
      <dgm:spPr/>
    </dgm:pt>
    <dgm:pt modelId="{E8C3F476-3C9D-4540-A7EC-DB76BE9F36F8}" type="pres">
      <dgm:prSet presAssocID="{6B891358-AB40-4A0B-8907-B53F4120B878}" presName="circ1" presStyleLbl="vennNode1" presStyleIdx="0" presStyleCnt="3" custScaleX="117924"/>
      <dgm:spPr/>
    </dgm:pt>
    <dgm:pt modelId="{85A21158-5B0E-46DF-B86A-FAC9D6F9DFEA}" type="pres">
      <dgm:prSet presAssocID="{6B891358-AB40-4A0B-8907-B53F4120B87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CCCD580-D965-4DF2-8B6A-A85A35FE2E83}" type="pres">
      <dgm:prSet presAssocID="{5B6E10DD-A3A1-41C3-8818-EB23AC04ECA5}" presName="circ2" presStyleLbl="vennNode1" presStyleIdx="1" presStyleCnt="3" custScaleX="124652" custLinFactNeighborX="10804" custLinFactNeighborY="1400"/>
      <dgm:spPr/>
    </dgm:pt>
    <dgm:pt modelId="{837246DB-CE88-417F-953A-E18B692B73C7}" type="pres">
      <dgm:prSet presAssocID="{5B6E10DD-A3A1-41C3-8818-EB23AC04ECA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DF89D73-6897-4802-A6F6-AD6A374E7EBF}" type="pres">
      <dgm:prSet presAssocID="{2BED7F76-D2F2-43BD-9697-294F8CBE8CE5}" presName="circ3" presStyleLbl="vennNode1" presStyleIdx="2" presStyleCnt="3" custScaleX="123551" custLinFactNeighborX="-1695"/>
      <dgm:spPr/>
    </dgm:pt>
    <dgm:pt modelId="{8C1F4980-7746-45DA-B0EB-C5B9485D723C}" type="pres">
      <dgm:prSet presAssocID="{2BED7F76-D2F2-43BD-9697-294F8CBE8CE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FFF300D-D937-4A4C-BFB1-D579A218DAC5}" type="presOf" srcId="{C34BB1FA-4B0C-450E-A119-3167DE41AA10}" destId="{5A4A4075-A0B9-479C-A25E-6C50015D4A4E}" srcOrd="0" destOrd="0" presId="urn:microsoft.com/office/officeart/2005/8/layout/venn1"/>
    <dgm:cxn modelId="{C7B9C71E-80C0-4772-B738-9C45714D20EC}" type="presOf" srcId="{2BED7F76-D2F2-43BD-9697-294F8CBE8CE5}" destId="{9DF89D73-6897-4802-A6F6-AD6A374E7EBF}" srcOrd="0" destOrd="0" presId="urn:microsoft.com/office/officeart/2005/8/layout/venn1"/>
    <dgm:cxn modelId="{3B445642-AC7B-4EF0-8F89-14543AE926DE}" srcId="{C34BB1FA-4B0C-450E-A119-3167DE41AA10}" destId="{5B6E10DD-A3A1-41C3-8818-EB23AC04ECA5}" srcOrd="1" destOrd="0" parTransId="{3D4B0FBF-332A-4508-831B-37FFD36AE7E9}" sibTransId="{C9B61511-7163-4B94-A285-075392029C63}"/>
    <dgm:cxn modelId="{090C186E-7060-41B9-81EF-7BE5398E46BF}" srcId="{C34BB1FA-4B0C-450E-A119-3167DE41AA10}" destId="{2BED7F76-D2F2-43BD-9697-294F8CBE8CE5}" srcOrd="2" destOrd="0" parTransId="{89C7DFA4-1184-4E91-B39A-E7DDB5E9338D}" sibTransId="{7FAF346C-B289-47C0-8AD3-BC0EE72DF942}"/>
    <dgm:cxn modelId="{D60E5D54-A831-4B30-A907-FBB4783E813D}" type="presOf" srcId="{6B891358-AB40-4A0B-8907-B53F4120B878}" destId="{85A21158-5B0E-46DF-B86A-FAC9D6F9DFEA}" srcOrd="1" destOrd="0" presId="urn:microsoft.com/office/officeart/2005/8/layout/venn1"/>
    <dgm:cxn modelId="{F9A3E7A1-7006-4025-9BF2-A95132F7DE77}" srcId="{C34BB1FA-4B0C-450E-A119-3167DE41AA10}" destId="{6B891358-AB40-4A0B-8907-B53F4120B878}" srcOrd="0" destOrd="0" parTransId="{34DE7F8B-6048-42D4-AB00-CC89248F4941}" sibTransId="{3ACB42B4-24C6-409B-8FEA-85402FF26BE5}"/>
    <dgm:cxn modelId="{31DB5DB0-ACF9-4888-BFE2-F1D93CF3EB12}" type="presOf" srcId="{2BED7F76-D2F2-43BD-9697-294F8CBE8CE5}" destId="{8C1F4980-7746-45DA-B0EB-C5B9485D723C}" srcOrd="1" destOrd="0" presId="urn:microsoft.com/office/officeart/2005/8/layout/venn1"/>
    <dgm:cxn modelId="{F6DE9FBE-DC60-4C6A-8C1F-2F2124D8DA6A}" type="presOf" srcId="{6B891358-AB40-4A0B-8907-B53F4120B878}" destId="{E8C3F476-3C9D-4540-A7EC-DB76BE9F36F8}" srcOrd="0" destOrd="0" presId="urn:microsoft.com/office/officeart/2005/8/layout/venn1"/>
    <dgm:cxn modelId="{2A4968C0-18A6-4768-8CDE-12FCEB099A12}" type="presOf" srcId="{5B6E10DD-A3A1-41C3-8818-EB23AC04ECA5}" destId="{8CCCD580-D965-4DF2-8B6A-A85A35FE2E83}" srcOrd="0" destOrd="0" presId="urn:microsoft.com/office/officeart/2005/8/layout/venn1"/>
    <dgm:cxn modelId="{92614DD1-6D86-4E26-A265-27238B240B5B}" type="presOf" srcId="{5B6E10DD-A3A1-41C3-8818-EB23AC04ECA5}" destId="{837246DB-CE88-417F-953A-E18B692B73C7}" srcOrd="1" destOrd="0" presId="urn:microsoft.com/office/officeart/2005/8/layout/venn1"/>
    <dgm:cxn modelId="{DA525618-2607-4E44-8A57-A3486C6EE444}" type="presParOf" srcId="{5A4A4075-A0B9-479C-A25E-6C50015D4A4E}" destId="{E8C3F476-3C9D-4540-A7EC-DB76BE9F36F8}" srcOrd="0" destOrd="0" presId="urn:microsoft.com/office/officeart/2005/8/layout/venn1"/>
    <dgm:cxn modelId="{386BEE5B-89DD-4993-B709-9AA02C0F6C70}" type="presParOf" srcId="{5A4A4075-A0B9-479C-A25E-6C50015D4A4E}" destId="{85A21158-5B0E-46DF-B86A-FAC9D6F9DFEA}" srcOrd="1" destOrd="0" presId="urn:microsoft.com/office/officeart/2005/8/layout/venn1"/>
    <dgm:cxn modelId="{7F885FD9-6864-407B-88AC-F64451F95ECF}" type="presParOf" srcId="{5A4A4075-A0B9-479C-A25E-6C50015D4A4E}" destId="{8CCCD580-D965-4DF2-8B6A-A85A35FE2E83}" srcOrd="2" destOrd="0" presId="urn:microsoft.com/office/officeart/2005/8/layout/venn1"/>
    <dgm:cxn modelId="{1A79EF59-C8B1-4A00-863A-EC2380DE269C}" type="presParOf" srcId="{5A4A4075-A0B9-479C-A25E-6C50015D4A4E}" destId="{837246DB-CE88-417F-953A-E18B692B73C7}" srcOrd="3" destOrd="0" presId="urn:microsoft.com/office/officeart/2005/8/layout/venn1"/>
    <dgm:cxn modelId="{A9B343A6-47DB-40F8-B849-8E0517CC60DF}" type="presParOf" srcId="{5A4A4075-A0B9-479C-A25E-6C50015D4A4E}" destId="{9DF89D73-6897-4802-A6F6-AD6A374E7EBF}" srcOrd="4" destOrd="0" presId="urn:microsoft.com/office/officeart/2005/8/layout/venn1"/>
    <dgm:cxn modelId="{DC974EEF-72A3-4856-8D8B-D929B580FFBC}" type="presParOf" srcId="{5A4A4075-A0B9-479C-A25E-6C50015D4A4E}" destId="{8C1F4980-7746-45DA-B0EB-C5B9485D723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3F476-3C9D-4540-A7EC-DB76BE9F36F8}">
      <dsp:nvSpPr>
        <dsp:cNvPr id="0" name=""/>
        <dsp:cNvSpPr/>
      </dsp:nvSpPr>
      <dsp:spPr>
        <a:xfrm>
          <a:off x="2398930" y="59164"/>
          <a:ext cx="3348928" cy="28399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b="1" kern="1200" dirty="0">
              <a:solidFill>
                <a:schemeClr val="bg1"/>
              </a:solidFill>
            </a:rPr>
            <a:t>Research </a:t>
          </a:r>
          <a:r>
            <a:rPr lang="hu-HU" sz="3100" b="1" kern="1200" dirty="0" err="1">
              <a:solidFill>
                <a:schemeClr val="bg1"/>
              </a:solidFill>
            </a:rPr>
            <a:t>projects</a:t>
          </a:r>
          <a:r>
            <a:rPr lang="hu-HU" sz="3100" b="1" kern="1200" dirty="0">
              <a:solidFill>
                <a:schemeClr val="bg1"/>
              </a:solidFill>
            </a:rPr>
            <a:t> </a:t>
          </a:r>
          <a:r>
            <a:rPr lang="hu-HU" sz="3100" b="1" kern="1200" dirty="0" err="1">
              <a:solidFill>
                <a:schemeClr val="bg1"/>
              </a:solidFill>
            </a:rPr>
            <a:t>with</a:t>
          </a:r>
          <a:r>
            <a:rPr lang="hu-HU" sz="3100" b="1" kern="1200" dirty="0">
              <a:solidFill>
                <a:schemeClr val="bg1"/>
              </a:solidFill>
            </a:rPr>
            <a:t> </a:t>
          </a:r>
          <a:r>
            <a:rPr lang="hu-HU" sz="3100" b="1" kern="1200" dirty="0" err="1">
              <a:solidFill>
                <a:schemeClr val="bg1"/>
              </a:solidFill>
            </a:rPr>
            <a:t>students</a:t>
          </a:r>
          <a:endParaRPr lang="hu-HU" sz="3100" b="1" kern="1200" dirty="0">
            <a:solidFill>
              <a:schemeClr val="bg1"/>
            </a:solidFill>
          </a:endParaRPr>
        </a:p>
      </dsp:txBody>
      <dsp:txXfrm>
        <a:off x="2845454" y="556147"/>
        <a:ext cx="2455881" cy="1277956"/>
      </dsp:txXfrm>
    </dsp:sp>
    <dsp:sp modelId="{8CCCD580-D965-4DF2-8B6A-A85A35FE2E83}">
      <dsp:nvSpPr>
        <dsp:cNvPr id="0" name=""/>
        <dsp:cNvSpPr/>
      </dsp:nvSpPr>
      <dsp:spPr>
        <a:xfrm>
          <a:off x="3634951" y="1873863"/>
          <a:ext cx="3539997" cy="2839904"/>
        </a:xfrm>
        <a:prstGeom prst="ellipse">
          <a:avLst/>
        </a:prstGeom>
        <a:solidFill>
          <a:schemeClr val="accent2">
            <a:alpha val="50000"/>
            <a:hueOff val="6948536"/>
            <a:satOff val="-12357"/>
            <a:lumOff val="5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b="1" kern="1200" dirty="0" err="1">
              <a:solidFill>
                <a:schemeClr val="bg1"/>
              </a:solidFill>
            </a:rPr>
            <a:t>Educational</a:t>
          </a:r>
          <a:r>
            <a:rPr lang="hu-HU" sz="3100" b="1" kern="1200" dirty="0">
              <a:solidFill>
                <a:schemeClr val="bg1"/>
              </a:solidFill>
            </a:rPr>
            <a:t> </a:t>
          </a:r>
          <a:r>
            <a:rPr lang="hu-HU" sz="3100" b="1" kern="1200" dirty="0" err="1">
              <a:solidFill>
                <a:schemeClr val="bg1"/>
              </a:solidFill>
            </a:rPr>
            <a:t>research</a:t>
          </a:r>
          <a:r>
            <a:rPr lang="hu-HU" sz="3100" b="1" kern="1200" dirty="0">
              <a:solidFill>
                <a:schemeClr val="bg1"/>
              </a:solidFill>
            </a:rPr>
            <a:t> and </a:t>
          </a:r>
          <a:r>
            <a:rPr lang="hu-HU" sz="3100" b="1" kern="1200" dirty="0" err="1">
              <a:solidFill>
                <a:schemeClr val="bg1"/>
              </a:solidFill>
            </a:rPr>
            <a:t>didactics</a:t>
          </a:r>
          <a:endParaRPr lang="hu-HU" sz="3100" b="1" kern="1200" dirty="0">
            <a:solidFill>
              <a:schemeClr val="bg1"/>
            </a:solidFill>
          </a:endParaRPr>
        </a:p>
      </dsp:txBody>
      <dsp:txXfrm>
        <a:off x="4717601" y="2607505"/>
        <a:ext cx="2123998" cy="1561947"/>
      </dsp:txXfrm>
    </dsp:sp>
    <dsp:sp modelId="{9DF89D73-6897-4802-A6F6-AD6A374E7EBF}">
      <dsp:nvSpPr>
        <dsp:cNvPr id="0" name=""/>
        <dsp:cNvSpPr/>
      </dsp:nvSpPr>
      <dsp:spPr>
        <a:xfrm>
          <a:off x="1246161" y="1834104"/>
          <a:ext cx="3508730" cy="2839904"/>
        </a:xfrm>
        <a:prstGeom prst="ellipse">
          <a:avLst/>
        </a:prstGeom>
        <a:solidFill>
          <a:schemeClr val="accent2">
            <a:alpha val="50000"/>
            <a:hueOff val="13897072"/>
            <a:satOff val="-24714"/>
            <a:lumOff val="105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b="1" kern="1200" dirty="0" err="1">
              <a:solidFill>
                <a:schemeClr val="bg1"/>
              </a:solidFill>
            </a:rPr>
            <a:t>Individual</a:t>
          </a:r>
          <a:r>
            <a:rPr lang="hu-HU" sz="3100" b="1" kern="1200" dirty="0">
              <a:solidFill>
                <a:schemeClr val="bg1"/>
              </a:solidFill>
            </a:rPr>
            <a:t> </a:t>
          </a:r>
          <a:r>
            <a:rPr lang="hu-HU" sz="3100" b="1" kern="1200" dirty="0" err="1">
              <a:solidFill>
                <a:schemeClr val="bg1"/>
              </a:solidFill>
            </a:rPr>
            <a:t>academic</a:t>
          </a:r>
          <a:r>
            <a:rPr lang="hu-HU" sz="3100" b="1" kern="1200" dirty="0">
              <a:solidFill>
                <a:schemeClr val="bg1"/>
              </a:solidFill>
            </a:rPr>
            <a:t> </a:t>
          </a:r>
          <a:r>
            <a:rPr lang="hu-HU" sz="3100" b="1" kern="1200" dirty="0" err="1">
              <a:solidFill>
                <a:schemeClr val="bg1"/>
              </a:solidFill>
            </a:rPr>
            <a:t>research</a:t>
          </a:r>
          <a:endParaRPr lang="hu-HU" sz="3100" b="1" kern="1200" dirty="0">
            <a:solidFill>
              <a:schemeClr val="bg1"/>
            </a:solidFill>
          </a:endParaRPr>
        </a:p>
      </dsp:txBody>
      <dsp:txXfrm>
        <a:off x="1576566" y="2567746"/>
        <a:ext cx="2105238" cy="1561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7465B129-0232-4FB2-8CD5-BD154AA88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6F600C8-8531-4B03-B310-82E2F8D3A1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B9ED86-29B6-4BAF-8AFD-8EBBA3601666}" type="datetimeFigureOut">
              <a:rPr lang="hu-HU"/>
              <a:pPr>
                <a:defRPr/>
              </a:pPr>
              <a:t>2017. 12. 10.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AA2620F4-FEB1-4B80-8C8F-6623C50B8E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1E8B24A8-183E-44E1-B701-CEE9D0DA9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25E507B-4EE1-4E18-8E4F-BC0544A1ED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06B1CD1-E8E5-49D4-842F-B4ADD7DFB3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4445B57-C548-426B-A7E0-2B329B93BA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helye 7">
            <a:extLst>
              <a:ext uri="{FF2B5EF4-FFF2-40B4-BE49-F238E27FC236}">
                <a16:creationId xmlns:a16="http://schemas.microsoft.com/office/drawing/2014/main" id="{5D204D12-884F-4768-9513-D68478614B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12700" y="1539875"/>
            <a:ext cx="3805238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9684" y="1149853"/>
            <a:ext cx="4768516" cy="1459701"/>
          </a:xfrm>
        </p:spPr>
        <p:txBody>
          <a:bodyPr anchor="b"/>
          <a:lstStyle>
            <a:lvl1pPr algn="l">
              <a:defRPr sz="6000" b="1">
                <a:solidFill>
                  <a:schemeClr val="accent2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8431" y="4301337"/>
            <a:ext cx="418256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31DE90-85F7-49A3-B254-73DD159C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12/12/2017</a:t>
            </a:r>
            <a:endParaRPr lang="hu-H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22CEEA-CFBC-449F-A7B2-910F0D3C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529E2-0C7E-4BF7-BF93-53BE6919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6B20-6AAE-40ED-B5DF-B65A8F275FC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800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helye 7">
            <a:extLst>
              <a:ext uri="{FF2B5EF4-FFF2-40B4-BE49-F238E27FC236}">
                <a16:creationId xmlns:a16="http://schemas.microsoft.com/office/drawing/2014/main" id="{B8ECB7A7-A705-4E44-8E24-974E60F98E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159AFA-397E-49AD-8B4A-7FD9997B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526D92-A65D-44D2-B12E-97BA126A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EFC37F-4672-4878-9F15-8514656F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16CC-99A1-4483-A9DD-C2B71DC4D0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AD566C70-169D-409C-93DE-CE1F74B52F86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helye 7">
            <a:extLst>
              <a:ext uri="{FF2B5EF4-FFF2-40B4-BE49-F238E27FC236}">
                <a16:creationId xmlns:a16="http://schemas.microsoft.com/office/drawing/2014/main" id="{63FAE18B-C73B-4EFC-869A-E5D286C7F6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24D920-B3BA-4EAB-8F37-15DE4357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1ED815-1E73-489F-B381-2658BF06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D52A51-3E6F-44AA-84CC-57E63E5F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D20-D2ED-4271-8603-369C5766A6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86DED5C8-B3ED-45A9-B3BF-617E1FD12E7F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6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helye 7">
            <a:extLst>
              <a:ext uri="{FF2B5EF4-FFF2-40B4-BE49-F238E27FC236}">
                <a16:creationId xmlns:a16="http://schemas.microsoft.com/office/drawing/2014/main" id="{86D3E7C0-6F0F-4354-BAF3-16627C06CF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C0B8CAB0-91FD-4535-82B5-7F4699F9EE17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CC5688C-C787-4DBA-85DA-C606AE56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52F15E9-1A22-4F2D-82CA-B2943E01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D09C224-6471-4FD3-835C-E4BD92C5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D894215-EC67-4691-B5F9-F4D56E0C85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84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helye 7">
            <a:extLst>
              <a:ext uri="{FF2B5EF4-FFF2-40B4-BE49-F238E27FC236}">
                <a16:creationId xmlns:a16="http://schemas.microsoft.com/office/drawing/2014/main" id="{C7B4336B-CC14-4AFF-B183-840AC84CE0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23544E20-C7F1-4145-AA60-82A6C1962B93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2D59EA4-1C8D-4D7D-960B-117EB68A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700246-6257-4F93-82C8-030ECB59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  <a:endParaRPr lang="hu-HU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76A2673-4505-4C22-94D0-A9BC0EF4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9E03AA3-2CDC-4232-A03E-84F23A3E93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6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7">
            <a:extLst>
              <a:ext uri="{FF2B5EF4-FFF2-40B4-BE49-F238E27FC236}">
                <a16:creationId xmlns:a16="http://schemas.microsoft.com/office/drawing/2014/main" id="{AF7432EF-42BB-46E5-9AF1-EB764AF863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347138AF-40EE-44E0-8945-C8A6B6F1E212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A877D46-051A-453D-BA0D-84444B8E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0967525-A204-4CDB-BBD6-AED7224C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07CAD4-51DF-46E1-9C12-D95FD65F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45CA252-07E5-4DA5-A711-B218158948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06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7">
            <a:extLst>
              <a:ext uri="{FF2B5EF4-FFF2-40B4-BE49-F238E27FC236}">
                <a16:creationId xmlns:a16="http://schemas.microsoft.com/office/drawing/2014/main" id="{2C464330-2DCA-4EA3-8162-9E6B174096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D625D2BF-2704-4BE7-B400-7612207A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B70E7BA2-DB91-4789-B9AB-06641B2D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806F73-9267-404D-874D-2C82967A1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9019F00-A0BD-4A7F-BAF5-3ACC6AA6AB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CD1D1216-F1D3-46F1-B35F-EBBF53D16B66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24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helye 7">
            <a:extLst>
              <a:ext uri="{FF2B5EF4-FFF2-40B4-BE49-F238E27FC236}">
                <a16:creationId xmlns:a16="http://schemas.microsoft.com/office/drawing/2014/main" id="{9E509624-6387-494A-B367-011E9C4B91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33D334B7-07FE-427D-BCCF-F2EB06FD4451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4E2D243-8192-400E-A283-F84BBD7C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C9D24A9-32AB-4002-B700-602E8D1B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AD68EC3-A446-4BB5-AB67-AFD6D884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81F2-4E65-4797-86E2-D60AB3EAB9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75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helye 7">
            <a:extLst>
              <a:ext uri="{FF2B5EF4-FFF2-40B4-BE49-F238E27FC236}">
                <a16:creationId xmlns:a16="http://schemas.microsoft.com/office/drawing/2014/main" id="{813598DA-B9AB-436C-B661-1C85B98F84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942FBA5-DE69-498D-B06E-11816F93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74469D5-9D8F-45A7-8397-73D8CA56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E168BA9-790D-4CD4-AB17-930DA4DD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9D370A3-928F-42EB-8198-812DDC6F84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ED7D959D-8391-4B6F-BA5A-A1C74CDE77D8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0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7">
            <a:extLst>
              <a:ext uri="{FF2B5EF4-FFF2-40B4-BE49-F238E27FC236}">
                <a16:creationId xmlns:a16="http://schemas.microsoft.com/office/drawing/2014/main" id="{D83C28BA-42AB-4702-BA14-CB79B4B961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0FB608B4-925B-4045-9316-A2F006C3D82F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chemeClr val="accent1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3CCDE6E-B751-4606-9127-5B95F039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85B486D-FCBA-41C6-8017-3FF32DDA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159333E-D6D3-4294-95EC-41D567FB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F7618D3-144E-4FF9-AF36-3E02DF5B8A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3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7">
            <a:extLst>
              <a:ext uri="{FF2B5EF4-FFF2-40B4-BE49-F238E27FC236}">
                <a16:creationId xmlns:a16="http://schemas.microsoft.com/office/drawing/2014/main" id="{C29E6B62-EA66-447B-A8E5-081C8A9D96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 b="10886"/>
          <a:stretch>
            <a:fillRect/>
          </a:stretch>
        </p:blipFill>
        <p:spPr bwMode="auto">
          <a:xfrm>
            <a:off x="8208963" y="185738"/>
            <a:ext cx="8667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chemeClr val="accent1"/>
          </a:solidFill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BA97B64-A545-4B23-BC8A-FDF808AD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8667EBE-3BDE-4D47-8EA2-55607D6B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058D301-068C-43EA-9F2D-1839122C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178470B-63C9-4A0D-939F-A30016AE95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04E73813-7E57-4F9D-9624-78A7AA9E89EA}"/>
              </a:ext>
            </a:extLst>
          </p:cNvPr>
          <p:cNvCxnSpPr/>
          <p:nvPr userDrawn="1"/>
        </p:nvCxnSpPr>
        <p:spPr>
          <a:xfrm>
            <a:off x="0" y="6356350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15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B5ACD6-37F4-4D59-9406-7B22900BB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5EDF260-626E-476C-B84A-9FBB21A5E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219BD-D7F8-4D02-9DF0-25A3E6E2B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81376-E00A-4001-8453-A08AC16D8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/>
              <a:t>Kodály Világa III. Konferencia, Budapest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095F8-AA4C-4C4E-89C9-898FF6C7A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B42760-2059-4F5C-8B6D-70FCBD1E9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anose="02020404030301010803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31KxifWud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>
            <a:extLst>
              <a:ext uri="{FF2B5EF4-FFF2-40B4-BE49-F238E27FC236}">
                <a16:creationId xmlns:a16="http://schemas.microsoft.com/office/drawing/2014/main" id="{BCFB16D2-9FF7-4C24-BB3A-88D9701DC9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62351" y="840581"/>
            <a:ext cx="5357812" cy="2085499"/>
          </a:xfrm>
        </p:spPr>
        <p:txBody>
          <a:bodyPr/>
          <a:lstStyle/>
          <a:p>
            <a:r>
              <a:rPr lang="hu-HU" altLang="hu-HU" sz="4400" dirty="0" err="1"/>
              <a:t>Hungarian</a:t>
            </a:r>
            <a:r>
              <a:rPr lang="hu-HU" altLang="hu-HU" sz="4400" dirty="0"/>
              <a:t> Research </a:t>
            </a:r>
            <a:r>
              <a:rPr lang="hu-HU" altLang="hu-HU" sz="4400" dirty="0" err="1"/>
              <a:t>Teachers</a:t>
            </a:r>
            <a:r>
              <a:rPr lang="hu-HU" altLang="hu-HU" sz="4400" dirty="0"/>
              <a:t>’ </a:t>
            </a:r>
            <a:r>
              <a:rPr lang="hu-HU" altLang="hu-HU" sz="4400" dirty="0" err="1"/>
              <a:t>Association</a:t>
            </a:r>
            <a:endParaRPr lang="hu-HU" altLang="hu-HU" sz="4400" dirty="0"/>
          </a:p>
        </p:txBody>
      </p:sp>
      <p:sp>
        <p:nvSpPr>
          <p:cNvPr id="14339" name="Alcím 2">
            <a:extLst>
              <a:ext uri="{FF2B5EF4-FFF2-40B4-BE49-F238E27FC236}">
                <a16:creationId xmlns:a16="http://schemas.microsoft.com/office/drawing/2014/main" id="{A7737DF2-966E-4A68-89A1-72FDAF6BEB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94030" y="3675063"/>
            <a:ext cx="2975219" cy="1655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altLang="hu-HU" dirty="0" err="1"/>
              <a:t>Introduced</a:t>
            </a:r>
            <a:r>
              <a:rPr lang="hu-HU" altLang="hu-HU" dirty="0"/>
              <a:t> </a:t>
            </a:r>
            <a:r>
              <a:rPr lang="hu-HU" altLang="hu-HU" dirty="0" err="1"/>
              <a:t>by</a:t>
            </a:r>
            <a:r>
              <a:rPr lang="hu-HU" altLang="hu-HU" dirty="0"/>
              <a:t>:</a:t>
            </a:r>
          </a:p>
          <a:p>
            <a:pPr lvl="1" algn="l"/>
            <a:r>
              <a:rPr lang="hu-HU" altLang="hu-HU" sz="2800" b="1" dirty="0">
                <a:solidFill>
                  <a:schemeClr val="accent1"/>
                </a:solidFill>
              </a:rPr>
              <a:t>Mónika Réti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CE2AC5C-301C-4158-AA8A-6E4DF48E2CF1}"/>
              </a:ext>
            </a:extLst>
          </p:cNvPr>
          <p:cNvSpPr txBox="1"/>
          <p:nvPr/>
        </p:nvSpPr>
        <p:spPr>
          <a:xfrm>
            <a:off x="417513" y="5888038"/>
            <a:ext cx="85026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… </a:t>
            </a:r>
            <a:r>
              <a:rPr lang="hu-HU" sz="2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where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hu-HU" sz="2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creativity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and </a:t>
            </a:r>
            <a:r>
              <a:rPr lang="hu-HU" sz="2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volition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hu-HU" sz="24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multiply</a:t>
            </a:r>
            <a:endParaRPr lang="hu-HU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>
            <a:extLst>
              <a:ext uri="{FF2B5EF4-FFF2-40B4-BE49-F238E27FC236}">
                <a16:creationId xmlns:a16="http://schemas.microsoft.com/office/drawing/2014/main" id="{9CE3A90E-44D7-4D2D-B757-56132DBE3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/>
              <a:t>Only</a:t>
            </a:r>
            <a:r>
              <a:rPr lang="hu-HU" altLang="hu-HU" b="1" dirty="0"/>
              <a:t> </a:t>
            </a:r>
            <a:r>
              <a:rPr lang="hu-HU" altLang="hu-HU" b="1" dirty="0" err="1"/>
              <a:t>teachers</a:t>
            </a:r>
            <a:r>
              <a:rPr lang="hu-HU" altLang="hu-HU" b="1" dirty="0"/>
              <a:t>?</a:t>
            </a:r>
          </a:p>
        </p:txBody>
      </p:sp>
      <p:sp>
        <p:nvSpPr>
          <p:cNvPr id="15363" name="Tartalom helye 2">
            <a:extLst>
              <a:ext uri="{FF2B5EF4-FFF2-40B4-BE49-F238E27FC236}">
                <a16:creationId xmlns:a16="http://schemas.microsoft.com/office/drawing/2014/main" id="{CE287DAE-B383-4302-8910-C9473EFCFF4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u-HU" altLang="hu-HU" dirty="0"/>
              <a:t>&gt; 200 </a:t>
            </a:r>
            <a:r>
              <a:rPr lang="hu-HU" altLang="hu-HU" dirty="0" err="1"/>
              <a:t>members</a:t>
            </a:r>
            <a:r>
              <a:rPr lang="hu-HU" altLang="hu-HU" dirty="0"/>
              <a:t>, </a:t>
            </a:r>
            <a:r>
              <a:rPr lang="hu-HU" altLang="hu-HU" dirty="0" err="1"/>
              <a:t>from</a:t>
            </a:r>
            <a:r>
              <a:rPr lang="hu-HU" altLang="hu-HU" dirty="0"/>
              <a:t>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Carpathian</a:t>
            </a:r>
            <a:r>
              <a:rPr lang="hu-HU" altLang="hu-HU" dirty="0"/>
              <a:t> </a:t>
            </a:r>
            <a:r>
              <a:rPr lang="hu-HU" altLang="hu-HU" dirty="0" err="1"/>
              <a:t>basin</a:t>
            </a:r>
            <a:endParaRPr lang="hu-HU" altLang="hu-HU" dirty="0"/>
          </a:p>
          <a:p>
            <a:pPr>
              <a:lnSpc>
                <a:spcPct val="100000"/>
              </a:lnSpc>
            </a:pPr>
            <a:r>
              <a:rPr lang="hu-HU" altLang="hu-HU" dirty="0" err="1"/>
              <a:t>All</a:t>
            </a:r>
            <a:r>
              <a:rPr lang="hu-HU" altLang="hu-HU" dirty="0"/>
              <a:t> </a:t>
            </a:r>
            <a:r>
              <a:rPr lang="hu-HU" altLang="hu-HU" dirty="0" err="1"/>
              <a:t>types</a:t>
            </a:r>
            <a:r>
              <a:rPr lang="hu-HU" altLang="hu-HU" dirty="0"/>
              <a:t> of </a:t>
            </a:r>
            <a:r>
              <a:rPr lang="hu-HU" altLang="hu-HU" dirty="0" err="1"/>
              <a:t>settlements</a:t>
            </a:r>
            <a:r>
              <a:rPr lang="hu-HU" altLang="hu-HU" dirty="0"/>
              <a:t> </a:t>
            </a:r>
            <a:r>
              <a:rPr lang="hu-HU" altLang="hu-HU" dirty="0" err="1"/>
              <a:t>represented</a:t>
            </a:r>
            <a:endParaRPr lang="hu-HU" altLang="hu-HU" dirty="0"/>
          </a:p>
          <a:p>
            <a:pPr>
              <a:lnSpc>
                <a:spcPct val="100000"/>
              </a:lnSpc>
            </a:pPr>
            <a:r>
              <a:rPr lang="hu-HU" altLang="hu-HU" dirty="0"/>
              <a:t>Most </a:t>
            </a:r>
            <a:r>
              <a:rPr lang="hu-HU" altLang="hu-HU" dirty="0" err="1"/>
              <a:t>school</a:t>
            </a:r>
            <a:r>
              <a:rPr lang="hu-HU" altLang="hu-HU" dirty="0"/>
              <a:t> </a:t>
            </a:r>
            <a:r>
              <a:rPr lang="hu-HU" altLang="hu-HU" dirty="0" err="1"/>
              <a:t>types</a:t>
            </a:r>
            <a:r>
              <a:rPr lang="hu-HU" altLang="hu-HU" dirty="0"/>
              <a:t> and </a:t>
            </a:r>
            <a:r>
              <a:rPr lang="hu-HU" altLang="hu-HU" dirty="0" err="1"/>
              <a:t>all</a:t>
            </a:r>
            <a:r>
              <a:rPr lang="hu-HU" altLang="hu-HU" dirty="0"/>
              <a:t> </a:t>
            </a:r>
            <a:r>
              <a:rPr lang="hu-HU" altLang="hu-HU" dirty="0" err="1"/>
              <a:t>educational</a:t>
            </a:r>
            <a:r>
              <a:rPr lang="hu-HU" altLang="hu-HU" dirty="0"/>
              <a:t> </a:t>
            </a:r>
            <a:r>
              <a:rPr lang="hu-HU" altLang="hu-HU" dirty="0" err="1"/>
              <a:t>levels</a:t>
            </a:r>
            <a:r>
              <a:rPr lang="hu-HU" altLang="hu-HU" dirty="0"/>
              <a:t> </a:t>
            </a:r>
            <a:r>
              <a:rPr lang="hu-HU" altLang="hu-HU" dirty="0" err="1"/>
              <a:t>represented</a:t>
            </a:r>
            <a:endParaRPr lang="hu-HU" alt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E709113-7615-421C-BC80-CD8A6F914A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8A6B7B-3986-4ACA-A28F-A4F93CE2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78916-0C96-4334-BDEA-41C93E61DDA9}" type="slidenum">
              <a:rPr lang="hu-HU"/>
              <a:pPr>
                <a:defRPr/>
              </a:pPr>
              <a:t>2</a:t>
            </a:fld>
            <a:endParaRPr lang="hu-HU"/>
          </a:p>
        </p:txBody>
      </p:sp>
      <p:pic>
        <p:nvPicPr>
          <p:cNvPr id="15367" name="Picture 4" descr="Egymástól tanulunk - 2010">
            <a:extLst>
              <a:ext uri="{FF2B5EF4-FFF2-40B4-BE49-F238E27FC236}">
                <a16:creationId xmlns:a16="http://schemas.microsoft.com/office/drawing/2014/main" id="{D701A724-9A2A-4EF1-9D51-3304CB5E709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55"/>
          <a:stretch>
            <a:fillRect/>
          </a:stretch>
        </p:blipFill>
        <p:spPr>
          <a:xfrm>
            <a:off x="4841875" y="2033588"/>
            <a:ext cx="3673475" cy="376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7">
            <a:extLst>
              <a:ext uri="{FF2B5EF4-FFF2-40B4-BE49-F238E27FC236}">
                <a16:creationId xmlns:a16="http://schemas.microsoft.com/office/drawing/2014/main" id="{BC1F7B21-DF68-4913-8F0A-0B692176F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/>
              <a:t>What</a:t>
            </a:r>
            <a:r>
              <a:rPr lang="hu-HU" altLang="hu-HU" dirty="0"/>
              <a:t> </a:t>
            </a:r>
            <a:r>
              <a:rPr lang="hu-HU" altLang="hu-HU" dirty="0" err="1"/>
              <a:t>do</a:t>
            </a:r>
            <a:r>
              <a:rPr lang="hu-HU" altLang="hu-HU" dirty="0"/>
              <a:t> </a:t>
            </a:r>
            <a:r>
              <a:rPr lang="hu-HU" altLang="hu-HU" dirty="0" err="1"/>
              <a:t>they</a:t>
            </a:r>
            <a:r>
              <a:rPr lang="hu-HU" altLang="hu-HU" dirty="0"/>
              <a:t> </a:t>
            </a:r>
            <a:r>
              <a:rPr lang="hu-HU" altLang="hu-HU" dirty="0" err="1"/>
              <a:t>research</a:t>
            </a:r>
            <a:r>
              <a:rPr lang="hu-HU" altLang="hu-HU" dirty="0"/>
              <a:t>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EAF65058-D353-41E3-BAC2-6FBF7A35B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350223"/>
              </p:ext>
            </p:extLst>
          </p:nvPr>
        </p:nvGraphicFramePr>
        <p:xfrm>
          <a:off x="628650" y="1363579"/>
          <a:ext cx="8162424" cy="473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átum helye 4">
            <a:extLst>
              <a:ext uri="{FF2B5EF4-FFF2-40B4-BE49-F238E27FC236}">
                <a16:creationId xmlns:a16="http://schemas.microsoft.com/office/drawing/2014/main" id="{5350C28E-EE53-455E-92ED-8C7C201E50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E25EA5A-33B0-4A65-96D8-6E73C210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D76FB-42AB-4926-866A-988D5C8EDF03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>
            <a:extLst>
              <a:ext uri="{FF2B5EF4-FFF2-40B4-BE49-F238E27FC236}">
                <a16:creationId xmlns:a16="http://schemas.microsoft.com/office/drawing/2014/main" id="{95F47C1B-C4DD-4DA1-8006-D8E08636F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err="1"/>
              <a:t>Why</a:t>
            </a:r>
            <a:r>
              <a:rPr lang="hu-HU" altLang="hu-HU" b="1" dirty="0"/>
              <a:t> </a:t>
            </a:r>
            <a:r>
              <a:rPr lang="hu-HU" altLang="hu-HU" b="1" dirty="0" err="1"/>
              <a:t>are</a:t>
            </a:r>
            <a:r>
              <a:rPr lang="hu-HU" altLang="hu-HU" b="1" dirty="0"/>
              <a:t> </a:t>
            </a:r>
            <a:r>
              <a:rPr lang="hu-HU" altLang="hu-HU" b="1" dirty="0" err="1"/>
              <a:t>they</a:t>
            </a:r>
            <a:r>
              <a:rPr lang="hu-HU" altLang="hu-HU" b="1" dirty="0"/>
              <a:t> </a:t>
            </a:r>
            <a:r>
              <a:rPr lang="hu-HU" altLang="hu-HU" b="1" dirty="0" err="1"/>
              <a:t>allied</a:t>
            </a:r>
            <a:r>
              <a:rPr lang="hu-HU" altLang="hu-HU" b="1" dirty="0"/>
              <a:t>?</a:t>
            </a:r>
          </a:p>
        </p:txBody>
      </p:sp>
      <p:sp>
        <p:nvSpPr>
          <p:cNvPr id="17411" name="Tartalom helye 7">
            <a:extLst>
              <a:ext uri="{FF2B5EF4-FFF2-40B4-BE49-F238E27FC236}">
                <a16:creationId xmlns:a16="http://schemas.microsoft.com/office/drawing/2014/main" id="{BDDAF029-BD30-4905-A95F-0482FE76293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29150" y="1825625"/>
            <a:ext cx="4065588" cy="4195347"/>
          </a:xfrm>
        </p:spPr>
        <p:txBody>
          <a:bodyPr anchor="ctr"/>
          <a:lstStyle/>
          <a:p>
            <a:pPr>
              <a:spcAft>
                <a:spcPts val="2400"/>
              </a:spcAft>
            </a:pPr>
            <a:r>
              <a:rPr lang="hu-HU" altLang="hu-HU" dirty="0" err="1"/>
              <a:t>Recognition</a:t>
            </a:r>
            <a:r>
              <a:rPr lang="hu-HU" altLang="hu-HU" dirty="0"/>
              <a:t> of </a:t>
            </a:r>
            <a:r>
              <a:rPr lang="hu-HU" altLang="hu-HU" dirty="0" err="1"/>
              <a:t>work</a:t>
            </a:r>
            <a:r>
              <a:rPr lang="hu-HU" altLang="hu-HU" dirty="0"/>
              <a:t> </a:t>
            </a:r>
            <a:r>
              <a:rPr lang="hu-HU" altLang="hu-HU" dirty="0" err="1"/>
              <a:t>done</a:t>
            </a:r>
            <a:r>
              <a:rPr lang="hu-HU" altLang="hu-HU" dirty="0"/>
              <a:t> </a:t>
            </a:r>
            <a:r>
              <a:rPr lang="hu-HU" altLang="hu-HU" dirty="0" err="1"/>
              <a:t>by</a:t>
            </a:r>
            <a:r>
              <a:rPr lang="hu-HU" altLang="hu-HU" dirty="0"/>
              <a:t> </a:t>
            </a:r>
            <a:r>
              <a:rPr lang="hu-HU" altLang="hu-HU" dirty="0" err="1"/>
              <a:t>peers</a:t>
            </a:r>
            <a:endParaRPr lang="hu-HU" altLang="hu-HU" dirty="0"/>
          </a:p>
          <a:p>
            <a:pPr>
              <a:spcAft>
                <a:spcPts val="2400"/>
              </a:spcAft>
            </a:pPr>
            <a:r>
              <a:rPr lang="hu-HU" altLang="hu-HU" dirty="0" err="1"/>
              <a:t>Supportive</a:t>
            </a:r>
            <a:r>
              <a:rPr lang="hu-HU" altLang="hu-HU" dirty="0"/>
              <a:t> </a:t>
            </a:r>
            <a:r>
              <a:rPr lang="hu-HU" altLang="hu-HU" dirty="0" err="1"/>
              <a:t>community</a:t>
            </a:r>
            <a:r>
              <a:rPr lang="hu-HU" altLang="hu-HU" dirty="0"/>
              <a:t> </a:t>
            </a:r>
            <a:r>
              <a:rPr lang="hu-HU" altLang="hu-HU" dirty="0" err="1"/>
              <a:t>with</a:t>
            </a:r>
            <a:r>
              <a:rPr lang="hu-HU" altLang="hu-HU" dirty="0"/>
              <a:t> co-</a:t>
            </a:r>
            <a:r>
              <a:rPr lang="hu-HU" altLang="hu-HU" dirty="0" err="1"/>
              <a:t>creation</a:t>
            </a:r>
            <a:endParaRPr lang="hu-HU" altLang="hu-HU" dirty="0"/>
          </a:p>
          <a:p>
            <a:pPr>
              <a:spcAft>
                <a:spcPts val="2400"/>
              </a:spcAft>
            </a:pPr>
            <a:r>
              <a:rPr lang="hu-HU" altLang="hu-HU" dirty="0" err="1"/>
              <a:t>Chance</a:t>
            </a:r>
            <a:r>
              <a:rPr lang="hu-HU" altLang="hu-HU" dirty="0"/>
              <a:t> </a:t>
            </a:r>
            <a:r>
              <a:rPr lang="hu-HU" altLang="hu-HU" dirty="0" err="1"/>
              <a:t>for</a:t>
            </a:r>
            <a:r>
              <a:rPr lang="hu-HU" altLang="hu-HU" dirty="0"/>
              <a:t> </a:t>
            </a:r>
            <a:r>
              <a:rPr lang="hu-HU" altLang="hu-HU" dirty="0" err="1"/>
              <a:t>shaping</a:t>
            </a:r>
            <a:r>
              <a:rPr lang="hu-HU" altLang="hu-HU" dirty="0"/>
              <a:t> </a:t>
            </a:r>
            <a:r>
              <a:rPr lang="hu-HU" altLang="hu-HU" dirty="0" err="1"/>
              <a:t>attitudes</a:t>
            </a:r>
            <a:r>
              <a:rPr lang="hu-HU" altLang="hu-HU" dirty="0"/>
              <a:t> and </a:t>
            </a:r>
            <a:r>
              <a:rPr lang="hu-HU" altLang="hu-HU" dirty="0" err="1"/>
              <a:t>making</a:t>
            </a:r>
            <a:r>
              <a:rPr lang="hu-HU" altLang="hu-HU" dirty="0"/>
              <a:t> </a:t>
            </a:r>
            <a:r>
              <a:rPr lang="hu-HU" altLang="hu-HU" dirty="0" err="1"/>
              <a:t>their</a:t>
            </a:r>
            <a:r>
              <a:rPr lang="hu-HU" altLang="hu-HU" dirty="0"/>
              <a:t> </a:t>
            </a:r>
            <a:r>
              <a:rPr lang="hu-HU" altLang="hu-HU" dirty="0" err="1"/>
              <a:t>voices</a:t>
            </a:r>
            <a:r>
              <a:rPr lang="hu-HU" altLang="hu-HU" dirty="0"/>
              <a:t> </a:t>
            </a:r>
            <a:r>
              <a:rPr lang="hu-HU" altLang="hu-HU" dirty="0" err="1"/>
              <a:t>heard</a:t>
            </a:r>
            <a:endParaRPr lang="hu-HU" alt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29A4E9-DF06-4907-AD49-580857518E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528A528-620E-4076-80AB-4BEFDB35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9D985-16BE-43D6-B2DB-3B387E32491F}" type="slidenum">
              <a:rPr lang="hu-HU"/>
              <a:pPr>
                <a:defRPr/>
              </a:pPr>
              <a:t>4</a:t>
            </a:fld>
            <a:endParaRPr lang="hu-HU"/>
          </a:p>
        </p:txBody>
      </p:sp>
      <p:pic>
        <p:nvPicPr>
          <p:cNvPr id="17415" name="Picture 2" descr="birthday-cake">
            <a:extLst>
              <a:ext uri="{FF2B5EF4-FFF2-40B4-BE49-F238E27FC236}">
                <a16:creationId xmlns:a16="http://schemas.microsoft.com/office/drawing/2014/main" id="{693EAD00-905F-4904-9B97-CFAC2DAD4DB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" y="2519363"/>
            <a:ext cx="3719513" cy="248285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7">
            <a:extLst>
              <a:ext uri="{FF2B5EF4-FFF2-40B4-BE49-F238E27FC236}">
                <a16:creationId xmlns:a16="http://schemas.microsoft.com/office/drawing/2014/main" id="{F08E5BE3-FEBC-4BC0-B533-04DA92096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altLang="hu-HU" dirty="0" err="1"/>
              <a:t>What</a:t>
            </a:r>
            <a:r>
              <a:rPr lang="hu-HU" altLang="hu-HU" dirty="0"/>
              <a:t> </a:t>
            </a:r>
            <a:r>
              <a:rPr lang="hu-HU" altLang="hu-HU" dirty="0" err="1"/>
              <a:t>do</a:t>
            </a:r>
            <a:r>
              <a:rPr lang="hu-HU" altLang="hu-HU" dirty="0"/>
              <a:t> </a:t>
            </a:r>
            <a:r>
              <a:rPr lang="hu-HU" altLang="hu-HU" dirty="0" err="1"/>
              <a:t>they</a:t>
            </a:r>
            <a:r>
              <a:rPr lang="hu-HU" altLang="hu-HU" dirty="0"/>
              <a:t> </a:t>
            </a:r>
            <a:r>
              <a:rPr lang="hu-HU" altLang="hu-HU" dirty="0" err="1"/>
              <a:t>do</a:t>
            </a:r>
            <a:r>
              <a:rPr lang="hu-HU" altLang="hu-HU" dirty="0"/>
              <a:t>?</a:t>
            </a:r>
          </a:p>
        </p:txBody>
      </p:sp>
      <p:sp>
        <p:nvSpPr>
          <p:cNvPr id="18435" name="Szöveg helye 8">
            <a:extLst>
              <a:ext uri="{FF2B5EF4-FFF2-40B4-BE49-F238E27FC236}">
                <a16:creationId xmlns:a16="http://schemas.microsoft.com/office/drawing/2014/main" id="{A020449E-3315-4753-94D9-17F4A56F0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7825" y="1695450"/>
            <a:ext cx="4140200" cy="823913"/>
          </a:xfrm>
        </p:spPr>
        <p:txBody>
          <a:bodyPr anchor="ctr"/>
          <a:lstStyle/>
          <a:p>
            <a:r>
              <a:rPr lang="hu-HU" altLang="hu-HU" dirty="0" err="1"/>
              <a:t>Regular</a:t>
            </a:r>
            <a:r>
              <a:rPr lang="hu-HU" altLang="hu-HU" dirty="0"/>
              <a:t> </a:t>
            </a:r>
            <a:r>
              <a:rPr lang="hu-HU" altLang="hu-HU" dirty="0" err="1"/>
              <a:t>programs</a:t>
            </a:r>
            <a:endParaRPr lang="hu-HU" altLang="hu-HU" dirty="0"/>
          </a:p>
        </p:txBody>
      </p:sp>
      <p:sp>
        <p:nvSpPr>
          <p:cNvPr id="18436" name="Tartalom helye 9">
            <a:extLst>
              <a:ext uri="{FF2B5EF4-FFF2-40B4-BE49-F238E27FC236}">
                <a16:creationId xmlns:a16="http://schemas.microsoft.com/office/drawing/2014/main" id="{3519EF23-C4B6-4131-A1A8-7EE27A72C30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77825" y="2638425"/>
            <a:ext cx="4121150" cy="385445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/>
              <a:t>Professional </a:t>
            </a:r>
            <a:r>
              <a:rPr lang="hu-HU" altLang="hu-HU" sz="2400" dirty="0" err="1"/>
              <a:t>communities</a:t>
            </a:r>
            <a:r>
              <a:rPr lang="hu-HU" altLang="hu-HU" sz="2400" dirty="0"/>
              <a:t> – </a:t>
            </a:r>
            <a:r>
              <a:rPr lang="hu-HU" altLang="hu-HU" sz="2400" dirty="0" err="1"/>
              <a:t>e.g</a:t>
            </a:r>
            <a:r>
              <a:rPr lang="hu-HU" altLang="hu-HU" sz="2400" dirty="0"/>
              <a:t>.: JOKER (</a:t>
            </a:r>
            <a:r>
              <a:rPr lang="hu-HU" altLang="hu-HU" sz="2400" dirty="0" err="1"/>
              <a:t>Gamification</a:t>
            </a:r>
            <a:r>
              <a:rPr lang="hu-HU" altLang="hu-HU" sz="2400" dirty="0"/>
              <a:t> in Education Framework)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 err="1"/>
              <a:t>Annual</a:t>
            </a:r>
            <a:r>
              <a:rPr lang="hu-HU" altLang="hu-HU" sz="2400" dirty="0"/>
              <a:t> </a:t>
            </a:r>
            <a:r>
              <a:rPr lang="hu-HU" altLang="hu-HU" sz="2400" dirty="0" err="1"/>
              <a:t>conference</a:t>
            </a:r>
            <a:r>
              <a:rPr lang="hu-HU" altLang="hu-HU" sz="2400" dirty="0"/>
              <a:t>: </a:t>
            </a:r>
            <a:r>
              <a:rPr lang="hu-HU" altLang="hu-HU" sz="2400" dirty="0" err="1"/>
              <a:t>Learning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from</a:t>
            </a:r>
            <a:r>
              <a:rPr lang="hu-HU" altLang="hu-HU" sz="2400" dirty="0"/>
              <a:t> </a:t>
            </a:r>
            <a:r>
              <a:rPr lang="hu-HU" altLang="hu-HU" sz="2400" dirty="0" err="1"/>
              <a:t>each</a:t>
            </a:r>
            <a:r>
              <a:rPr lang="hu-HU" altLang="hu-HU" sz="2400" dirty="0"/>
              <a:t> </a:t>
            </a:r>
            <a:r>
              <a:rPr lang="hu-HU" altLang="hu-HU" sz="2400" dirty="0" err="1"/>
              <a:t>other</a:t>
            </a:r>
            <a:endParaRPr lang="hu-HU" altLang="hu-HU" sz="24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 err="1"/>
              <a:t>Annual</a:t>
            </a:r>
            <a:r>
              <a:rPr lang="hu-HU" altLang="hu-HU" sz="2400" dirty="0"/>
              <a:t> </a:t>
            </a:r>
            <a:r>
              <a:rPr lang="hu-HU" altLang="hu-HU" sz="2400" dirty="0" err="1"/>
              <a:t>conference</a:t>
            </a:r>
            <a:r>
              <a:rPr lang="hu-HU" altLang="hu-HU" sz="2400" dirty="0"/>
              <a:t>: </a:t>
            </a:r>
            <a:r>
              <a:rPr lang="hu-HU" altLang="hu-HU" sz="2400" dirty="0" err="1"/>
              <a:t>Learning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from</a:t>
            </a:r>
            <a:r>
              <a:rPr lang="hu-HU" altLang="hu-HU" sz="2400" dirty="0"/>
              <a:t> </a:t>
            </a:r>
            <a:r>
              <a:rPr lang="hu-HU" altLang="hu-HU" sz="2400" dirty="0" err="1"/>
              <a:t>others</a:t>
            </a:r>
            <a:endParaRPr lang="hu-HU" altLang="hu-HU" sz="2400" dirty="0"/>
          </a:p>
        </p:txBody>
      </p:sp>
      <p:sp>
        <p:nvSpPr>
          <p:cNvPr id="18437" name="Szöveg helye 10">
            <a:extLst>
              <a:ext uri="{FF2B5EF4-FFF2-40B4-BE49-F238E27FC236}">
                <a16:creationId xmlns:a16="http://schemas.microsoft.com/office/drawing/2014/main" id="{FBC83678-2C34-4AA2-AF6F-0D75772D87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29150" y="1681163"/>
            <a:ext cx="4140200" cy="823912"/>
          </a:xfrm>
        </p:spPr>
        <p:txBody>
          <a:bodyPr anchor="ctr"/>
          <a:lstStyle/>
          <a:p>
            <a:r>
              <a:rPr lang="hu-HU" altLang="hu-HU" dirty="0" err="1"/>
              <a:t>Projects</a:t>
            </a:r>
            <a:endParaRPr lang="hu-HU" altLang="hu-HU" dirty="0"/>
          </a:p>
        </p:txBody>
      </p:sp>
      <p:sp>
        <p:nvSpPr>
          <p:cNvPr id="18438" name="Tartalom helye 11">
            <a:extLst>
              <a:ext uri="{FF2B5EF4-FFF2-40B4-BE49-F238E27FC236}">
                <a16:creationId xmlns:a16="http://schemas.microsoft.com/office/drawing/2014/main" id="{C178B9EF-28C2-4479-885C-F64C4D907EDC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29150" y="2638425"/>
            <a:ext cx="4129088" cy="3684588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 err="1"/>
              <a:t>Broadening</a:t>
            </a:r>
            <a:r>
              <a:rPr lang="hu-HU" altLang="hu-HU" sz="2400" dirty="0"/>
              <a:t> </a:t>
            </a:r>
            <a:r>
              <a:rPr lang="hu-HU" altLang="hu-HU" sz="2400" dirty="0" err="1"/>
              <a:t>the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horizon</a:t>
            </a:r>
            <a:r>
              <a:rPr lang="hu-HU" altLang="hu-HU" sz="2400" dirty="0"/>
              <a:t> of </a:t>
            </a:r>
            <a:r>
              <a:rPr lang="hu-HU" altLang="hu-HU" sz="2400" dirty="0" err="1"/>
              <a:t>science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teaching</a:t>
            </a:r>
            <a:r>
              <a:rPr lang="hu-HU" altLang="hu-HU" sz="2400" dirty="0"/>
              <a:t> and </a:t>
            </a:r>
            <a:r>
              <a:rPr lang="hu-HU" altLang="hu-HU" sz="2400" dirty="0" err="1"/>
              <a:t>learning</a:t>
            </a:r>
            <a:r>
              <a:rPr lang="hu-HU" altLang="hu-HU" sz="2400" dirty="0"/>
              <a:t> in Hungary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 err="1"/>
              <a:t>Ark</a:t>
            </a:r>
            <a:r>
              <a:rPr lang="hu-HU" altLang="hu-HU" sz="2400" dirty="0"/>
              <a:t> of </a:t>
            </a:r>
            <a:r>
              <a:rPr lang="hu-HU" altLang="hu-HU" sz="2400" dirty="0" err="1"/>
              <a:t>Inquiry</a:t>
            </a:r>
            <a:endParaRPr lang="hu-HU" altLang="hu-HU" sz="24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 err="1"/>
              <a:t>Rounder</a:t>
            </a:r>
            <a:r>
              <a:rPr lang="hu-HU" altLang="hu-HU" sz="2400" dirty="0"/>
              <a:t> </a:t>
            </a:r>
            <a:r>
              <a:rPr lang="hu-HU" altLang="hu-HU" sz="2400" dirty="0" err="1"/>
              <a:t>Sense</a:t>
            </a:r>
            <a:r>
              <a:rPr lang="hu-HU" altLang="hu-HU" sz="2400" dirty="0"/>
              <a:t> of </a:t>
            </a:r>
            <a:r>
              <a:rPr lang="hu-HU" altLang="hu-HU" sz="2400" dirty="0" err="1"/>
              <a:t>Purpose</a:t>
            </a:r>
            <a:endParaRPr lang="hu-HU" altLang="hu-HU" sz="24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hu-HU" altLang="hu-HU" sz="2400" dirty="0"/>
              <a:t>Urban Science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C7EF317-B51E-4414-B4A1-0133BFDB0B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429B569-FC94-4B9B-9293-7729FE94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B1CF7-514A-43D7-B470-2417FB408794}" type="slidenum">
              <a:rPr lang="hu-HU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0">
            <a:extLst>
              <a:ext uri="{FF2B5EF4-FFF2-40B4-BE49-F238E27FC236}">
                <a16:creationId xmlns:a16="http://schemas.microsoft.com/office/drawing/2014/main" id="{57E5AF11-9A7E-4B01-BC7B-6401D9D1F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/>
              <a:t>Some</a:t>
            </a:r>
            <a:r>
              <a:rPr lang="hu-HU" altLang="hu-HU" dirty="0"/>
              <a:t> </a:t>
            </a:r>
            <a:r>
              <a:rPr lang="hu-HU" altLang="hu-HU" dirty="0" err="1"/>
              <a:t>professional</a:t>
            </a:r>
            <a:r>
              <a:rPr lang="hu-HU" altLang="hu-HU" dirty="0"/>
              <a:t> </a:t>
            </a:r>
            <a:r>
              <a:rPr lang="hu-HU" altLang="hu-HU" dirty="0" err="1"/>
              <a:t>partners</a:t>
            </a:r>
            <a:endParaRPr lang="hu-HU" altLang="hu-HU" dirty="0"/>
          </a:p>
        </p:txBody>
      </p:sp>
      <p:sp>
        <p:nvSpPr>
          <p:cNvPr id="19459" name="Tartalom helye 12">
            <a:extLst>
              <a:ext uri="{FF2B5EF4-FFF2-40B4-BE49-F238E27FC236}">
                <a16:creationId xmlns:a16="http://schemas.microsoft.com/office/drawing/2014/main" id="{D548B05C-ABF6-4D5C-A6DC-CE5E3412AB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1950" y="1847850"/>
            <a:ext cx="8401050" cy="4351338"/>
          </a:xfrm>
        </p:spPr>
        <p:txBody>
          <a:bodyPr/>
          <a:lstStyle/>
          <a:p>
            <a:r>
              <a:rPr lang="hu-HU" altLang="hu-HU" dirty="0" err="1"/>
              <a:t>Hungarian</a:t>
            </a:r>
            <a:r>
              <a:rPr lang="hu-HU" altLang="hu-HU" dirty="0"/>
              <a:t> </a:t>
            </a:r>
            <a:r>
              <a:rPr lang="hu-HU" altLang="hu-HU" dirty="0" err="1"/>
              <a:t>Academy</a:t>
            </a:r>
            <a:r>
              <a:rPr lang="hu-HU" altLang="hu-HU" dirty="0"/>
              <a:t> of </a:t>
            </a:r>
            <a:r>
              <a:rPr lang="hu-HU" altLang="hu-HU" dirty="0" err="1"/>
              <a:t>Sciences</a:t>
            </a:r>
            <a:endParaRPr lang="hu-HU" altLang="hu-HU" dirty="0"/>
          </a:p>
          <a:p>
            <a:r>
              <a:rPr lang="hu-HU" altLang="hu-HU" dirty="0" err="1"/>
              <a:t>Hungarian</a:t>
            </a:r>
            <a:r>
              <a:rPr lang="hu-HU" altLang="hu-HU" dirty="0"/>
              <a:t> </a:t>
            </a:r>
            <a:r>
              <a:rPr lang="hu-HU" altLang="hu-HU" dirty="0" err="1"/>
              <a:t>Innovation</a:t>
            </a:r>
            <a:r>
              <a:rPr lang="hu-HU" altLang="hu-HU" dirty="0"/>
              <a:t> League</a:t>
            </a:r>
          </a:p>
          <a:p>
            <a:r>
              <a:rPr lang="hu-HU" altLang="hu-HU" dirty="0" err="1"/>
              <a:t>Universities</a:t>
            </a:r>
            <a:r>
              <a:rPr lang="hu-HU" altLang="hu-HU" dirty="0"/>
              <a:t> in Hungary and </a:t>
            </a:r>
            <a:r>
              <a:rPr lang="hu-HU" altLang="hu-HU" dirty="0" err="1"/>
              <a:t>around</a:t>
            </a:r>
            <a:r>
              <a:rPr lang="hu-HU" altLang="hu-HU" dirty="0"/>
              <a:t>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world</a:t>
            </a:r>
            <a:r>
              <a:rPr lang="hu-HU" altLang="hu-HU" dirty="0"/>
              <a:t> </a:t>
            </a:r>
            <a:r>
              <a:rPr lang="hu-HU" altLang="hu-HU" sz="2400" dirty="0"/>
              <a:t>(Amsterdam, Barcelona, Berlin, Bristol, </a:t>
            </a:r>
            <a:r>
              <a:rPr lang="hu-HU" altLang="hu-HU" sz="2400" dirty="0" err="1"/>
              <a:t>Cheltenham</a:t>
            </a:r>
            <a:r>
              <a:rPr lang="hu-HU" altLang="hu-HU" sz="2400" dirty="0"/>
              <a:t>, </a:t>
            </a:r>
            <a:r>
              <a:rPr lang="hu-HU" altLang="hu-HU" sz="2400" dirty="0" err="1"/>
              <a:t>Copenhagen</a:t>
            </a:r>
            <a:r>
              <a:rPr lang="hu-HU" altLang="hu-HU" sz="2400" dirty="0"/>
              <a:t>, Glasgow, Helsinki, </a:t>
            </a:r>
            <a:r>
              <a:rPr lang="hu-HU" altLang="hu-HU" sz="2400" dirty="0" err="1"/>
              <a:t>Istambul</a:t>
            </a:r>
            <a:r>
              <a:rPr lang="hu-HU" altLang="hu-HU" sz="2400" dirty="0"/>
              <a:t>, </a:t>
            </a:r>
            <a:r>
              <a:rPr lang="hu-HU" altLang="hu-HU" sz="2400" dirty="0" err="1"/>
              <a:t>Kiel</a:t>
            </a:r>
            <a:r>
              <a:rPr lang="hu-HU" altLang="hu-HU" sz="2400" dirty="0"/>
              <a:t>, Klagenfurt, Kuala Lumpur, Lyon, Nicosia, Oslo, Santiago de </a:t>
            </a:r>
            <a:r>
              <a:rPr lang="hu-HU" altLang="hu-HU" sz="2400" dirty="0" err="1"/>
              <a:t>Compostela</a:t>
            </a:r>
            <a:r>
              <a:rPr lang="hu-HU" altLang="hu-HU" sz="2400" dirty="0"/>
              <a:t>,  </a:t>
            </a:r>
            <a:r>
              <a:rPr lang="hu-HU" altLang="hu-HU" sz="2400" dirty="0" err="1"/>
              <a:t>Seoul</a:t>
            </a:r>
            <a:r>
              <a:rPr lang="hu-HU" altLang="hu-HU" sz="2400" dirty="0"/>
              <a:t>, Tartu, Trondheim, Turku, Zürich, …)</a:t>
            </a:r>
          </a:p>
          <a:p>
            <a:r>
              <a:rPr lang="hu-HU" altLang="hu-HU" dirty="0"/>
              <a:t>International </a:t>
            </a:r>
            <a:r>
              <a:rPr lang="hu-HU" altLang="hu-HU" dirty="0" err="1"/>
              <a:t>organisations</a:t>
            </a:r>
            <a:r>
              <a:rPr lang="hu-HU" altLang="hu-HU" dirty="0"/>
              <a:t>: UNESCO, IUCN</a:t>
            </a:r>
          </a:p>
          <a:p>
            <a:r>
              <a:rPr lang="hu-HU" altLang="hu-HU" dirty="0" err="1"/>
              <a:t>Private</a:t>
            </a:r>
            <a:r>
              <a:rPr lang="hu-HU" altLang="hu-HU" dirty="0"/>
              <a:t> </a:t>
            </a:r>
            <a:r>
              <a:rPr lang="hu-HU" altLang="hu-HU" dirty="0" err="1"/>
              <a:t>companies</a:t>
            </a:r>
            <a:r>
              <a:rPr lang="hu-HU" altLang="hu-HU" dirty="0"/>
              <a:t>, </a:t>
            </a:r>
            <a:r>
              <a:rPr lang="hu-HU" altLang="hu-HU" dirty="0" err="1"/>
              <a:t>NGOs</a:t>
            </a:r>
            <a:r>
              <a:rPr lang="hu-HU" altLang="hu-HU" dirty="0"/>
              <a:t> and </a:t>
            </a:r>
            <a:r>
              <a:rPr lang="hu-HU" altLang="hu-HU" dirty="0" err="1"/>
              <a:t>professional</a:t>
            </a:r>
            <a:r>
              <a:rPr lang="hu-HU" altLang="hu-HU" dirty="0"/>
              <a:t> </a:t>
            </a:r>
            <a:r>
              <a:rPr lang="hu-HU" altLang="hu-HU" dirty="0" err="1"/>
              <a:t>institutions</a:t>
            </a:r>
            <a:endParaRPr lang="hu-HU" altLang="hu-HU" dirty="0"/>
          </a:p>
          <a:p>
            <a:r>
              <a:rPr lang="hu-HU" altLang="hu-HU" dirty="0" err="1"/>
              <a:t>Environmental</a:t>
            </a:r>
            <a:r>
              <a:rPr lang="hu-HU" altLang="hu-HU" dirty="0"/>
              <a:t> and </a:t>
            </a:r>
            <a:r>
              <a:rPr lang="hu-HU" altLang="hu-HU" dirty="0" err="1"/>
              <a:t>School</a:t>
            </a:r>
            <a:r>
              <a:rPr lang="hu-HU" altLang="hu-HU" dirty="0"/>
              <a:t> </a:t>
            </a:r>
            <a:r>
              <a:rPr lang="hu-HU" altLang="hu-HU" dirty="0" err="1"/>
              <a:t>Initiatives</a:t>
            </a:r>
            <a:r>
              <a:rPr lang="hu-HU" altLang="hu-HU" dirty="0"/>
              <a:t> (ENSI)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976CCCE-FC1C-49CA-837E-A5193C5661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8AAA3C7-E07A-49B6-AD22-4CE34A3C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17C1D-1DA6-4863-A2D0-2DDEE8246BED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>
            <a:extLst>
              <a:ext uri="{FF2B5EF4-FFF2-40B4-BE49-F238E27FC236}">
                <a16:creationId xmlns:a16="http://schemas.microsoft.com/office/drawing/2014/main" id="{A0619315-A42A-4F9C-99E4-B6B294998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/>
              <a:t>Numbers</a:t>
            </a:r>
            <a:endParaRPr lang="hu-HU" altLang="hu-HU" dirty="0"/>
          </a:p>
        </p:txBody>
      </p:sp>
      <p:sp>
        <p:nvSpPr>
          <p:cNvPr id="20483" name="Tartalom helye 2">
            <a:extLst>
              <a:ext uri="{FF2B5EF4-FFF2-40B4-BE49-F238E27FC236}">
                <a16:creationId xmlns:a16="http://schemas.microsoft.com/office/drawing/2014/main" id="{9B22D65B-C53D-4908-8B6B-4B1D34FEA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3550" y="1739473"/>
            <a:ext cx="8439150" cy="4568092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</a:rPr>
              <a:t>11 </a:t>
            </a:r>
            <a:r>
              <a:rPr lang="hu-HU" altLang="hu-HU" dirty="0" err="1"/>
              <a:t>years</a:t>
            </a:r>
            <a:r>
              <a:rPr lang="hu-HU" altLang="hu-HU" dirty="0"/>
              <a:t> of </a:t>
            </a:r>
            <a:r>
              <a:rPr lang="hu-HU" altLang="hu-HU" dirty="0" err="1"/>
              <a:t>continuous</a:t>
            </a:r>
            <a:r>
              <a:rPr lang="hu-HU" altLang="hu-HU" dirty="0"/>
              <a:t> </a:t>
            </a:r>
            <a:r>
              <a:rPr lang="hu-HU" altLang="hu-HU" dirty="0" err="1"/>
              <a:t>operation</a:t>
            </a:r>
            <a:endParaRPr lang="hu-HU" altLang="hu-HU" dirty="0"/>
          </a:p>
          <a:p>
            <a:r>
              <a:rPr lang="hu-HU" altLang="hu-HU" b="1" dirty="0">
                <a:solidFill>
                  <a:schemeClr val="accent2"/>
                </a:solidFill>
              </a:rPr>
              <a:t>&gt; 300</a:t>
            </a:r>
            <a:r>
              <a:rPr lang="hu-HU" altLang="hu-HU" dirty="0"/>
              <a:t> </a:t>
            </a:r>
            <a:r>
              <a:rPr lang="hu-HU" altLang="hu-HU" dirty="0" err="1"/>
              <a:t>members</a:t>
            </a:r>
            <a:endParaRPr lang="hu-HU" altLang="hu-HU" dirty="0"/>
          </a:p>
          <a:p>
            <a:r>
              <a:rPr lang="hu-HU" altLang="hu-HU" b="1" dirty="0">
                <a:solidFill>
                  <a:schemeClr val="accent2"/>
                </a:solidFill>
              </a:rPr>
              <a:t>23</a:t>
            </a:r>
            <a:r>
              <a:rPr lang="hu-HU" altLang="hu-HU" dirty="0"/>
              <a:t> major conferences </a:t>
            </a:r>
            <a:r>
              <a:rPr lang="hu-HU" altLang="hu-HU" dirty="0" err="1"/>
              <a:t>organised</a:t>
            </a:r>
            <a:r>
              <a:rPr lang="hu-HU" altLang="hu-HU" dirty="0"/>
              <a:t> </a:t>
            </a:r>
            <a:r>
              <a:rPr lang="hu-HU" altLang="hu-HU" dirty="0" err="1"/>
              <a:t>for</a:t>
            </a:r>
            <a:r>
              <a:rPr lang="hu-HU" altLang="hu-HU" dirty="0"/>
              <a:t> </a:t>
            </a:r>
            <a:r>
              <a:rPr lang="hu-HU" altLang="hu-HU" dirty="0" err="1"/>
              <a:t>members</a:t>
            </a:r>
            <a:endParaRPr lang="hu-HU" altLang="hu-HU" dirty="0"/>
          </a:p>
          <a:p>
            <a:r>
              <a:rPr lang="hu-HU" altLang="hu-HU" b="1" dirty="0">
                <a:solidFill>
                  <a:schemeClr val="accent2"/>
                </a:solidFill>
              </a:rPr>
              <a:t>31</a:t>
            </a:r>
            <a:r>
              <a:rPr lang="hu-HU" altLang="hu-HU" dirty="0"/>
              <a:t> </a:t>
            </a:r>
            <a:r>
              <a:rPr lang="hu-HU" altLang="hu-HU" dirty="0" err="1"/>
              <a:t>teacher</a:t>
            </a:r>
            <a:r>
              <a:rPr lang="hu-HU" altLang="hu-HU" dirty="0"/>
              <a:t> </a:t>
            </a:r>
            <a:r>
              <a:rPr lang="hu-HU" altLang="hu-HU" dirty="0" err="1"/>
              <a:t>training</a:t>
            </a:r>
            <a:r>
              <a:rPr lang="hu-HU" altLang="hu-HU" dirty="0"/>
              <a:t> </a:t>
            </a:r>
            <a:r>
              <a:rPr lang="hu-HU" altLang="hu-HU" dirty="0" err="1"/>
              <a:t>courses</a:t>
            </a:r>
            <a:r>
              <a:rPr lang="hu-HU" altLang="hu-HU" dirty="0"/>
              <a:t> (free of </a:t>
            </a:r>
            <a:r>
              <a:rPr lang="hu-HU" altLang="hu-HU" dirty="0" err="1"/>
              <a:t>charge</a:t>
            </a:r>
            <a:r>
              <a:rPr lang="hu-HU" altLang="hu-HU" dirty="0"/>
              <a:t> </a:t>
            </a:r>
            <a:r>
              <a:rPr lang="hu-HU" altLang="hu-HU" dirty="0" err="1"/>
              <a:t>for</a:t>
            </a:r>
            <a:r>
              <a:rPr lang="hu-HU" altLang="hu-HU" dirty="0"/>
              <a:t> </a:t>
            </a:r>
            <a:r>
              <a:rPr lang="hu-HU" altLang="hu-HU" dirty="0" err="1"/>
              <a:t>members</a:t>
            </a:r>
            <a:r>
              <a:rPr lang="hu-HU" altLang="hu-HU" dirty="0"/>
              <a:t>)</a:t>
            </a:r>
          </a:p>
          <a:p>
            <a:r>
              <a:rPr lang="hu-HU" altLang="hu-HU" b="1" dirty="0">
                <a:solidFill>
                  <a:schemeClr val="accent2"/>
                </a:solidFill>
              </a:rPr>
              <a:t>3</a:t>
            </a:r>
            <a:r>
              <a:rPr lang="hu-HU" altLang="hu-HU" dirty="0"/>
              <a:t> </a:t>
            </a:r>
            <a:r>
              <a:rPr lang="hu-HU" altLang="hu-HU" dirty="0" err="1"/>
              <a:t>international</a:t>
            </a:r>
            <a:r>
              <a:rPr lang="hu-HU" altLang="hu-HU" dirty="0"/>
              <a:t> conferences, </a:t>
            </a:r>
            <a:r>
              <a:rPr lang="hu-HU" altLang="hu-HU" dirty="0" err="1"/>
              <a:t>with</a:t>
            </a:r>
            <a:r>
              <a:rPr lang="hu-HU" altLang="hu-HU" dirty="0"/>
              <a:t> </a:t>
            </a:r>
            <a:r>
              <a:rPr lang="hu-HU" altLang="hu-HU" dirty="0" err="1"/>
              <a:t>participants</a:t>
            </a:r>
            <a:r>
              <a:rPr lang="hu-HU" altLang="hu-HU" dirty="0"/>
              <a:t> </a:t>
            </a:r>
            <a:r>
              <a:rPr lang="hu-HU" altLang="hu-HU" dirty="0" err="1"/>
              <a:t>from</a:t>
            </a:r>
            <a:r>
              <a:rPr lang="hu-HU" altLang="hu-HU" dirty="0"/>
              <a:t> </a:t>
            </a:r>
            <a:r>
              <a:rPr lang="hu-HU" altLang="hu-HU" b="1" dirty="0">
                <a:solidFill>
                  <a:schemeClr val="accent2"/>
                </a:solidFill>
              </a:rPr>
              <a:t>25</a:t>
            </a:r>
            <a:r>
              <a:rPr lang="hu-HU" altLang="hu-HU" dirty="0"/>
              <a:t> </a:t>
            </a:r>
            <a:r>
              <a:rPr lang="hu-HU" altLang="hu-HU" dirty="0" err="1"/>
              <a:t>countries</a:t>
            </a:r>
            <a:endParaRPr lang="hu-HU" altLang="hu-HU" dirty="0"/>
          </a:p>
          <a:p>
            <a:r>
              <a:rPr lang="hu-HU" altLang="hu-HU" b="1" dirty="0">
                <a:solidFill>
                  <a:schemeClr val="accent2"/>
                </a:solidFill>
              </a:rPr>
              <a:t>4</a:t>
            </a:r>
            <a:r>
              <a:rPr lang="hu-HU" altLang="hu-HU" dirty="0"/>
              <a:t> </a:t>
            </a:r>
            <a:r>
              <a:rPr lang="hu-HU" altLang="hu-HU" dirty="0" err="1"/>
              <a:t>prizes</a:t>
            </a:r>
            <a:r>
              <a:rPr lang="hu-HU" altLang="hu-HU" dirty="0"/>
              <a:t> </a:t>
            </a:r>
            <a:r>
              <a:rPr lang="hu-HU" altLang="hu-HU" dirty="0" err="1"/>
              <a:t>established</a:t>
            </a:r>
            <a:r>
              <a:rPr lang="hu-HU" altLang="hu-HU" dirty="0"/>
              <a:t>, </a:t>
            </a:r>
            <a:r>
              <a:rPr lang="hu-HU" altLang="hu-HU" b="1" dirty="0">
                <a:solidFill>
                  <a:schemeClr val="accent2"/>
                </a:solidFill>
              </a:rPr>
              <a:t>37</a:t>
            </a:r>
            <a:r>
              <a:rPr lang="hu-HU" altLang="hu-HU" dirty="0"/>
              <a:t> </a:t>
            </a:r>
            <a:r>
              <a:rPr lang="hu-HU" altLang="hu-HU" dirty="0" err="1"/>
              <a:t>laurates</a:t>
            </a:r>
            <a:r>
              <a:rPr lang="hu-HU" altLang="hu-HU" dirty="0"/>
              <a:t> </a:t>
            </a:r>
            <a:r>
              <a:rPr lang="hu-HU" altLang="hu-HU" dirty="0" err="1"/>
              <a:t>between</a:t>
            </a:r>
            <a:r>
              <a:rPr lang="hu-HU" altLang="hu-HU" dirty="0"/>
              <a:t> 2007 - 2017</a:t>
            </a:r>
          </a:p>
          <a:p>
            <a:r>
              <a:rPr lang="hu-HU" altLang="hu-HU" b="1" dirty="0">
                <a:solidFill>
                  <a:schemeClr val="accent2"/>
                </a:solidFill>
              </a:rPr>
              <a:t>5 + 1</a:t>
            </a:r>
            <a:r>
              <a:rPr lang="hu-HU" altLang="hu-HU" dirty="0"/>
              <a:t> major </a:t>
            </a:r>
            <a:r>
              <a:rPr lang="hu-HU" altLang="hu-HU" dirty="0" err="1"/>
              <a:t>international</a:t>
            </a:r>
            <a:r>
              <a:rPr lang="hu-HU" altLang="hu-HU" dirty="0"/>
              <a:t> </a:t>
            </a:r>
            <a:r>
              <a:rPr lang="hu-HU" altLang="hu-HU" dirty="0" err="1"/>
              <a:t>projects</a:t>
            </a:r>
            <a:endParaRPr lang="hu-HU" altLang="hu-HU" dirty="0"/>
          </a:p>
          <a:p>
            <a:r>
              <a:rPr lang="hu-HU" altLang="hu-HU" b="1" dirty="0">
                <a:solidFill>
                  <a:schemeClr val="accent2"/>
                </a:solidFill>
              </a:rPr>
              <a:t>5 + 3</a:t>
            </a:r>
            <a:r>
              <a:rPr lang="hu-HU" altLang="hu-HU" dirty="0"/>
              <a:t> </a:t>
            </a:r>
            <a:r>
              <a:rPr lang="hu-HU" altLang="hu-HU" dirty="0" err="1"/>
              <a:t>national</a:t>
            </a:r>
            <a:r>
              <a:rPr lang="hu-HU" altLang="hu-HU" dirty="0"/>
              <a:t> </a:t>
            </a:r>
            <a:r>
              <a:rPr lang="hu-HU" altLang="hu-HU" dirty="0" err="1"/>
              <a:t>projects</a:t>
            </a:r>
            <a:endParaRPr lang="hu-HU" altLang="hu-HU" dirty="0"/>
          </a:p>
          <a:p>
            <a:endParaRPr lang="hu-HU" alt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844A122-31CA-4DF5-B762-F08ED3B4AE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C00894C-7C08-4940-88CA-1BF51985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8235A-9ED4-4126-9A54-422FF5C84548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>
            <a:extLst>
              <a:ext uri="{FF2B5EF4-FFF2-40B4-BE49-F238E27FC236}">
                <a16:creationId xmlns:a16="http://schemas.microsoft.com/office/drawing/2014/main" id="{EAB9AB4D-298D-4AE0-95E4-2F2D77642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/>
              <a:t>Why</a:t>
            </a:r>
            <a:r>
              <a:rPr lang="hu-HU" altLang="hu-HU" dirty="0"/>
              <a:t> is </a:t>
            </a:r>
            <a:r>
              <a:rPr lang="hu-HU" altLang="hu-HU" dirty="0" err="1"/>
              <a:t>it</a:t>
            </a:r>
            <a:r>
              <a:rPr lang="hu-HU" altLang="hu-HU" dirty="0"/>
              <a:t> </a:t>
            </a:r>
            <a:r>
              <a:rPr lang="hu-HU" altLang="hu-HU" dirty="0" err="1"/>
              <a:t>good</a:t>
            </a:r>
            <a:r>
              <a:rPr lang="hu-HU" altLang="hu-HU" dirty="0"/>
              <a:t>?</a:t>
            </a:r>
          </a:p>
        </p:txBody>
      </p:sp>
      <p:sp>
        <p:nvSpPr>
          <p:cNvPr id="21507" name="Tartalom helye 2">
            <a:extLst>
              <a:ext uri="{FF2B5EF4-FFF2-40B4-BE49-F238E27FC236}">
                <a16:creationId xmlns:a16="http://schemas.microsoft.com/office/drawing/2014/main" id="{A9D63396-15F0-4FD1-AF05-0F55126F0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u-HU" altLang="hu-HU">
                <a:hlinkClick r:id="rId2"/>
              </a:rPr>
              <a:t>https://youtu.be/331KxifWudQ</a:t>
            </a:r>
            <a:endParaRPr lang="hu-HU" altLang="hu-HU"/>
          </a:p>
          <a:p>
            <a:pPr marL="0" indent="0">
              <a:buFont typeface="Arial" panose="020B0604020202020204" pitchFamily="34" charset="0"/>
              <a:buNone/>
            </a:pPr>
            <a:endParaRPr lang="hu-HU" altLang="hu-HU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F26C38-615F-4E37-99CD-B3575AFCC1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AB54364-B271-4787-8A79-19A0E4BD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622C1-E400-4CB0-A635-CAA6730685FA}" type="slidenum">
              <a:rPr lang="hu-HU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6">
            <a:extLst>
              <a:ext uri="{FF2B5EF4-FFF2-40B4-BE49-F238E27FC236}">
                <a16:creationId xmlns:a16="http://schemas.microsoft.com/office/drawing/2014/main" id="{7AE03F94-3E52-4FC6-A871-4B30317C3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00100"/>
            <a:ext cx="3559175" cy="1539875"/>
          </a:xfrm>
        </p:spPr>
        <p:txBody>
          <a:bodyPr anchor="ctr"/>
          <a:lstStyle/>
          <a:p>
            <a:pPr algn="ctr"/>
            <a:r>
              <a:rPr lang="hu-HU" altLang="hu-HU" dirty="0" err="1"/>
              <a:t>Let’s</a:t>
            </a:r>
            <a:r>
              <a:rPr lang="hu-HU" altLang="hu-HU" dirty="0"/>
              <a:t> </a:t>
            </a:r>
            <a:r>
              <a:rPr lang="hu-HU" altLang="hu-HU" dirty="0" err="1"/>
              <a:t>meet</a:t>
            </a:r>
            <a:r>
              <a:rPr lang="hu-HU" altLang="hu-HU" dirty="0"/>
              <a:t>!</a:t>
            </a:r>
          </a:p>
        </p:txBody>
      </p:sp>
      <p:pic>
        <p:nvPicPr>
          <p:cNvPr id="22531" name="Kép helye 14">
            <a:extLst>
              <a:ext uri="{FF2B5EF4-FFF2-40B4-BE49-F238E27FC236}">
                <a16:creationId xmlns:a16="http://schemas.microsoft.com/office/drawing/2014/main" id="{A77485C0-B1F3-46A6-A0ED-065E2995904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2509"/>
          <a:stretch>
            <a:fillRect/>
          </a:stretch>
        </p:blipFill>
        <p:spPr>
          <a:xfrm>
            <a:off x="4189413" y="1314450"/>
            <a:ext cx="4325937" cy="4554538"/>
          </a:xfrm>
        </p:spPr>
      </p:pic>
      <p:sp>
        <p:nvSpPr>
          <p:cNvPr id="9" name="Szöveg helye 8">
            <a:extLst>
              <a:ext uri="{FF2B5EF4-FFF2-40B4-BE49-F238E27FC236}">
                <a16:creationId xmlns:a16="http://schemas.microsoft.com/office/drawing/2014/main" id="{595D3E53-A9E7-4888-BE98-00BB95247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559175" cy="38115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fontAlgn="auto">
              <a:spcAft>
                <a:spcPts val="0"/>
              </a:spcAft>
              <a:defRPr/>
            </a:pPr>
            <a:r>
              <a:rPr lang="hu-HU" sz="2800" dirty="0" err="1"/>
              <a:t>Look</a:t>
            </a:r>
            <a:r>
              <a:rPr lang="hu-HU" sz="2800" dirty="0"/>
              <a:t> </a:t>
            </a:r>
            <a:r>
              <a:rPr lang="hu-HU" sz="2800" dirty="0" err="1"/>
              <a:t>at</a:t>
            </a:r>
            <a:r>
              <a:rPr lang="hu-HU" sz="2800" dirty="0"/>
              <a:t> </a:t>
            </a:r>
            <a:r>
              <a:rPr lang="hu-HU" sz="2800" dirty="0" err="1"/>
              <a:t>us</a:t>
            </a:r>
            <a:r>
              <a:rPr lang="hu-HU" sz="2800" dirty="0"/>
              <a:t>: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hu-HU" sz="2800" dirty="0"/>
              <a:t>        </a:t>
            </a:r>
            <a:r>
              <a:rPr lang="hu-HU" sz="2800" dirty="0">
                <a:solidFill>
                  <a:schemeClr val="accent6">
                    <a:lumMod val="50000"/>
                  </a:schemeClr>
                </a:solidFill>
              </a:rPr>
              <a:t>www.kuttanar.hu</a:t>
            </a:r>
          </a:p>
          <a:p>
            <a:pPr fontAlgn="auto">
              <a:spcAft>
                <a:spcPts val="0"/>
              </a:spcAft>
              <a:defRPr/>
            </a:pPr>
            <a:endParaRPr lang="hu-HU" sz="2800" dirty="0"/>
          </a:p>
          <a:p>
            <a:pPr fontAlgn="auto">
              <a:spcAft>
                <a:spcPts val="0"/>
              </a:spcAft>
              <a:defRPr/>
            </a:pPr>
            <a:r>
              <a:rPr lang="hu-HU" sz="2800" dirty="0" err="1"/>
              <a:t>Contact</a:t>
            </a:r>
            <a:r>
              <a:rPr lang="hu-HU" sz="2800" dirty="0"/>
              <a:t> </a:t>
            </a:r>
            <a:r>
              <a:rPr lang="hu-HU" sz="2800" dirty="0" err="1"/>
              <a:t>us</a:t>
            </a:r>
            <a:r>
              <a:rPr lang="hu-HU" sz="2800" dirty="0"/>
              <a:t>: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reti.kuttanar@gmail.com</a:t>
            </a:r>
          </a:p>
          <a:p>
            <a:pPr fontAlgn="auto">
              <a:spcAft>
                <a:spcPts val="0"/>
              </a:spcAft>
              <a:defRPr/>
            </a:pPr>
            <a:endParaRPr lang="hu-HU" dirty="0"/>
          </a:p>
          <a:p>
            <a:pPr algn="ctr" fontAlgn="auto">
              <a:spcAft>
                <a:spcPts val="0"/>
              </a:spcAft>
              <a:defRPr/>
            </a:pPr>
            <a:r>
              <a:rPr lang="hu-HU" sz="2800" dirty="0" err="1"/>
              <a:t>Thank</a:t>
            </a:r>
            <a:r>
              <a:rPr lang="hu-HU" sz="2800" dirty="0"/>
              <a:t> </a:t>
            </a:r>
            <a:r>
              <a:rPr lang="hu-HU" sz="2800" dirty="0" err="1"/>
              <a:t>you</a:t>
            </a:r>
            <a:r>
              <a:rPr lang="hu-HU" sz="2800" dirty="0"/>
              <a:t> </a:t>
            </a:r>
            <a:r>
              <a:rPr lang="hu-HU" sz="2800" dirty="0" err="1"/>
              <a:t>for</a:t>
            </a:r>
            <a:r>
              <a:rPr lang="hu-HU" sz="2800" dirty="0"/>
              <a:t> </a:t>
            </a:r>
            <a:r>
              <a:rPr lang="hu-HU" sz="2800" dirty="0" err="1"/>
              <a:t>your</a:t>
            </a:r>
            <a:r>
              <a:rPr lang="hu-HU" sz="2800" dirty="0"/>
              <a:t> </a:t>
            </a:r>
            <a:r>
              <a:rPr lang="hu-HU" sz="2800" dirty="0" err="1"/>
              <a:t>kind</a:t>
            </a:r>
            <a:r>
              <a:rPr lang="hu-HU" sz="2800" dirty="0"/>
              <a:t> </a:t>
            </a:r>
            <a:r>
              <a:rPr lang="hu-HU" sz="2800" dirty="0" err="1"/>
              <a:t>attention</a:t>
            </a:r>
            <a:endParaRPr lang="hu-HU" sz="2800" dirty="0"/>
          </a:p>
          <a:p>
            <a:pPr fontAlgn="auto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F3970AE-824C-4543-9D9D-A5AD6170F5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12/12/2017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2F2C60F-815B-45EA-8D88-63FFD198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CBDA8-6F8D-436C-BCE0-1396BF2C20A3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263383"/>
      </a:dk2>
      <a:lt2>
        <a:srgbClr val="ACCBF9"/>
      </a:lt2>
      <a:accent1>
        <a:srgbClr val="263383"/>
      </a:accent1>
      <a:accent2>
        <a:srgbClr val="BD1515"/>
      </a:accent2>
      <a:accent3>
        <a:srgbClr val="4053C8"/>
      </a:accent3>
      <a:accent4>
        <a:srgbClr val="596A85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TM02900769[[fn=Retrospektív]]</Template>
  <TotalTime>134</TotalTime>
  <Words>331</Words>
  <Application>Microsoft Office PowerPoint</Application>
  <PresentationFormat>Diavetítés a képernyőre (4:3 oldalarány)</PresentationFormat>
  <Paragraphs>69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Office-téma</vt:lpstr>
      <vt:lpstr>Hungarian Research Teachers’ Association</vt:lpstr>
      <vt:lpstr>Only teachers?</vt:lpstr>
      <vt:lpstr>What do they research?</vt:lpstr>
      <vt:lpstr>Why are they allied?</vt:lpstr>
      <vt:lpstr>What do they do?</vt:lpstr>
      <vt:lpstr>Some professional partners</vt:lpstr>
      <vt:lpstr>Numbers</vt:lpstr>
      <vt:lpstr>Why is it good?</vt:lpstr>
      <vt:lpstr>Let’s meet!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Mónika Réti</dc:creator>
  <cp:lastModifiedBy>Réti Mónika</cp:lastModifiedBy>
  <cp:revision>28</cp:revision>
  <dcterms:created xsi:type="dcterms:W3CDTF">2017-10-02T20:41:11Z</dcterms:created>
  <dcterms:modified xsi:type="dcterms:W3CDTF">2017-12-09T23:31:44Z</dcterms:modified>
</cp:coreProperties>
</file>