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3" r:id="rId5"/>
    <p:sldId id="260" r:id="rId6"/>
    <p:sldId id="266" r:id="rId7"/>
    <p:sldId id="267" r:id="rId8"/>
    <p:sldId id="269" r:id="rId9"/>
    <p:sldId id="270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82CDC-5A12-4E21-9B9F-A84541788D4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FF4281D1-3780-47EB-970C-C5276ED48CF5}">
      <dgm:prSet phldrT="[Szöveg]"/>
      <dgm:spPr/>
      <dgm:t>
        <a:bodyPr/>
        <a:lstStyle/>
        <a:p>
          <a:r>
            <a:rPr lang="hu-HU" dirty="0"/>
            <a:t>12 kompetenciaterület</a:t>
          </a:r>
        </a:p>
      </dgm:t>
    </dgm:pt>
    <dgm:pt modelId="{BF8EF7F6-D313-4210-907F-F6644587A09F}" type="parTrans" cxnId="{B15DCFE2-8149-4EDB-8AFB-394EA77E697D}">
      <dgm:prSet/>
      <dgm:spPr/>
      <dgm:t>
        <a:bodyPr/>
        <a:lstStyle/>
        <a:p>
          <a:endParaRPr lang="hu-HU"/>
        </a:p>
      </dgm:t>
    </dgm:pt>
    <dgm:pt modelId="{0E3330FE-8A06-4BCA-8E33-AD32F71A0097}" type="sibTrans" cxnId="{B15DCFE2-8149-4EDB-8AFB-394EA77E697D}">
      <dgm:prSet/>
      <dgm:spPr/>
      <dgm:t>
        <a:bodyPr/>
        <a:lstStyle/>
        <a:p>
          <a:endParaRPr lang="hu-HU"/>
        </a:p>
      </dgm:t>
    </dgm:pt>
    <dgm:pt modelId="{2D3E3F1E-7404-4EFA-BD06-50F29A14C804}">
      <dgm:prSet phldrT="[Szöveg]"/>
      <dgm:spPr/>
      <dgm:t>
        <a:bodyPr/>
        <a:lstStyle/>
        <a:p>
          <a:r>
            <a:rPr lang="hu-HU" dirty="0"/>
            <a:t>Nevelési célok / részkompetenciák</a:t>
          </a:r>
        </a:p>
      </dgm:t>
    </dgm:pt>
    <dgm:pt modelId="{223B750B-168B-45C6-BCAA-1C03CD4E72D7}" type="parTrans" cxnId="{49AFDCF3-1349-4CEA-B6E4-12521790A2DB}">
      <dgm:prSet/>
      <dgm:spPr/>
      <dgm:t>
        <a:bodyPr/>
        <a:lstStyle/>
        <a:p>
          <a:endParaRPr lang="hu-HU"/>
        </a:p>
      </dgm:t>
    </dgm:pt>
    <dgm:pt modelId="{00A1DD44-07F6-4970-939D-A6AD8A86F5A4}" type="sibTrans" cxnId="{49AFDCF3-1349-4CEA-B6E4-12521790A2DB}">
      <dgm:prSet/>
      <dgm:spPr/>
      <dgm:t>
        <a:bodyPr/>
        <a:lstStyle/>
        <a:p>
          <a:endParaRPr lang="hu-HU"/>
        </a:p>
      </dgm:t>
    </dgm:pt>
    <dgm:pt modelId="{43A7279C-C0A3-4728-8F89-8120DD98E226}">
      <dgm:prSet phldrT="[Szöveg]"/>
      <dgm:spPr/>
      <dgm:t>
        <a:bodyPr/>
        <a:lstStyle/>
        <a:p>
          <a:r>
            <a:rPr lang="hu-HU" dirty="0"/>
            <a:t>Előző eredmények</a:t>
          </a:r>
        </a:p>
      </dgm:t>
    </dgm:pt>
    <dgm:pt modelId="{8B110776-1D2A-4BAC-869A-956EA0005FAE}" type="parTrans" cxnId="{492D229F-B770-4650-9138-13D9EEFDD744}">
      <dgm:prSet/>
      <dgm:spPr/>
      <dgm:t>
        <a:bodyPr/>
        <a:lstStyle/>
        <a:p>
          <a:endParaRPr lang="hu-HU"/>
        </a:p>
      </dgm:t>
    </dgm:pt>
    <dgm:pt modelId="{84C89B0F-2419-45D5-9797-B2A6FFFB3F2F}" type="sibTrans" cxnId="{492D229F-B770-4650-9138-13D9EEFDD744}">
      <dgm:prSet/>
      <dgm:spPr/>
      <dgm:t>
        <a:bodyPr/>
        <a:lstStyle/>
        <a:p>
          <a:endParaRPr lang="hu-HU"/>
        </a:p>
      </dgm:t>
    </dgm:pt>
    <dgm:pt modelId="{807E3757-535E-4234-831B-55DB357E4B33}" type="pres">
      <dgm:prSet presAssocID="{68682CDC-5A12-4E21-9B9F-A84541788D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4604D32-2192-44A3-9026-6C912E6E604C}" type="pres">
      <dgm:prSet presAssocID="{FF4281D1-3780-47EB-970C-C5276ED48CF5}" presName="Accent1" presStyleCnt="0"/>
      <dgm:spPr/>
    </dgm:pt>
    <dgm:pt modelId="{86D03BD8-7F6D-402C-965C-3498AF2CDE00}" type="pres">
      <dgm:prSet presAssocID="{FF4281D1-3780-47EB-970C-C5276ED48CF5}" presName="Accent" presStyleLbl="node1" presStyleIdx="0" presStyleCnt="3"/>
      <dgm:spPr/>
    </dgm:pt>
    <dgm:pt modelId="{56F11BCF-7456-40A3-89E8-FCBC572A6CF1}" type="pres">
      <dgm:prSet presAssocID="{FF4281D1-3780-47EB-970C-C5276ED48CF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3B6BD27-6D6B-4CDB-AC88-80B3FCA55F92}" type="pres">
      <dgm:prSet presAssocID="{2D3E3F1E-7404-4EFA-BD06-50F29A14C804}" presName="Accent2" presStyleCnt="0"/>
      <dgm:spPr/>
    </dgm:pt>
    <dgm:pt modelId="{FD98F488-5727-4420-BECE-A49AF917E5B8}" type="pres">
      <dgm:prSet presAssocID="{2D3E3F1E-7404-4EFA-BD06-50F29A14C804}" presName="Accent" presStyleLbl="node1" presStyleIdx="1" presStyleCnt="3"/>
      <dgm:spPr/>
    </dgm:pt>
    <dgm:pt modelId="{286B0202-28CA-4578-B0B3-48844E939E1F}" type="pres">
      <dgm:prSet presAssocID="{2D3E3F1E-7404-4EFA-BD06-50F29A14C80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98E44D8-8204-41DB-99A3-D8B20453F61F}" type="pres">
      <dgm:prSet presAssocID="{43A7279C-C0A3-4728-8F89-8120DD98E226}" presName="Accent3" presStyleCnt="0"/>
      <dgm:spPr/>
    </dgm:pt>
    <dgm:pt modelId="{A1F6E138-0B2F-436B-A5A5-B4ED69905B58}" type="pres">
      <dgm:prSet presAssocID="{43A7279C-C0A3-4728-8F89-8120DD98E226}" presName="Accent" presStyleLbl="node1" presStyleIdx="2" presStyleCnt="3"/>
      <dgm:spPr/>
    </dgm:pt>
    <dgm:pt modelId="{D1424985-A7F3-4A02-AEFA-BE5E16C304B1}" type="pres">
      <dgm:prSet presAssocID="{43A7279C-C0A3-4728-8F89-8120DD98E22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E2FDA1B-E222-41FC-8F20-87E19DCB10F3}" type="presOf" srcId="{2D3E3F1E-7404-4EFA-BD06-50F29A14C804}" destId="{286B0202-28CA-4578-B0B3-48844E939E1F}" srcOrd="0" destOrd="0" presId="urn:microsoft.com/office/officeart/2009/layout/CircleArrowProcess"/>
    <dgm:cxn modelId="{8EF2B37F-2FF4-4D0C-A96B-B0A6857DD5C1}" type="presOf" srcId="{43A7279C-C0A3-4728-8F89-8120DD98E226}" destId="{D1424985-A7F3-4A02-AEFA-BE5E16C304B1}" srcOrd="0" destOrd="0" presId="urn:microsoft.com/office/officeart/2009/layout/CircleArrowProcess"/>
    <dgm:cxn modelId="{492D229F-B770-4650-9138-13D9EEFDD744}" srcId="{68682CDC-5A12-4E21-9B9F-A84541788D4C}" destId="{43A7279C-C0A3-4728-8F89-8120DD98E226}" srcOrd="2" destOrd="0" parTransId="{8B110776-1D2A-4BAC-869A-956EA0005FAE}" sibTransId="{84C89B0F-2419-45D5-9797-B2A6FFFB3F2F}"/>
    <dgm:cxn modelId="{F13029CA-91FA-45A7-9D03-2144621A2C62}" type="presOf" srcId="{68682CDC-5A12-4E21-9B9F-A84541788D4C}" destId="{807E3757-535E-4234-831B-55DB357E4B33}" srcOrd="0" destOrd="0" presId="urn:microsoft.com/office/officeart/2009/layout/CircleArrowProcess"/>
    <dgm:cxn modelId="{B15DCFE2-8149-4EDB-8AFB-394EA77E697D}" srcId="{68682CDC-5A12-4E21-9B9F-A84541788D4C}" destId="{FF4281D1-3780-47EB-970C-C5276ED48CF5}" srcOrd="0" destOrd="0" parTransId="{BF8EF7F6-D313-4210-907F-F6644587A09F}" sibTransId="{0E3330FE-8A06-4BCA-8E33-AD32F71A0097}"/>
    <dgm:cxn modelId="{6DC4DAE3-DB0A-463B-A19D-583A57624421}" type="presOf" srcId="{FF4281D1-3780-47EB-970C-C5276ED48CF5}" destId="{56F11BCF-7456-40A3-89E8-FCBC572A6CF1}" srcOrd="0" destOrd="0" presId="urn:microsoft.com/office/officeart/2009/layout/CircleArrowProcess"/>
    <dgm:cxn modelId="{49AFDCF3-1349-4CEA-B6E4-12521790A2DB}" srcId="{68682CDC-5A12-4E21-9B9F-A84541788D4C}" destId="{2D3E3F1E-7404-4EFA-BD06-50F29A14C804}" srcOrd="1" destOrd="0" parTransId="{223B750B-168B-45C6-BCAA-1C03CD4E72D7}" sibTransId="{00A1DD44-07F6-4970-939D-A6AD8A86F5A4}"/>
    <dgm:cxn modelId="{51A6B559-39E9-4C06-8A59-42660B7289B9}" type="presParOf" srcId="{807E3757-535E-4234-831B-55DB357E4B33}" destId="{D4604D32-2192-44A3-9026-6C912E6E604C}" srcOrd="0" destOrd="0" presId="urn:microsoft.com/office/officeart/2009/layout/CircleArrowProcess"/>
    <dgm:cxn modelId="{F6BED869-16B4-4873-97CA-6E7E5434662A}" type="presParOf" srcId="{D4604D32-2192-44A3-9026-6C912E6E604C}" destId="{86D03BD8-7F6D-402C-965C-3498AF2CDE00}" srcOrd="0" destOrd="0" presId="urn:microsoft.com/office/officeart/2009/layout/CircleArrowProcess"/>
    <dgm:cxn modelId="{859524A8-341C-4DF1-97E3-BD981C47DAF2}" type="presParOf" srcId="{807E3757-535E-4234-831B-55DB357E4B33}" destId="{56F11BCF-7456-40A3-89E8-FCBC572A6CF1}" srcOrd="1" destOrd="0" presId="urn:microsoft.com/office/officeart/2009/layout/CircleArrowProcess"/>
    <dgm:cxn modelId="{419EF624-86A7-4953-A377-CCAC81BCB5AA}" type="presParOf" srcId="{807E3757-535E-4234-831B-55DB357E4B33}" destId="{33B6BD27-6D6B-4CDB-AC88-80B3FCA55F92}" srcOrd="2" destOrd="0" presId="urn:microsoft.com/office/officeart/2009/layout/CircleArrowProcess"/>
    <dgm:cxn modelId="{6849A44B-4982-400F-AD2E-3544744AA6CA}" type="presParOf" srcId="{33B6BD27-6D6B-4CDB-AC88-80B3FCA55F92}" destId="{FD98F488-5727-4420-BECE-A49AF917E5B8}" srcOrd="0" destOrd="0" presId="urn:microsoft.com/office/officeart/2009/layout/CircleArrowProcess"/>
    <dgm:cxn modelId="{EDF91D87-2EE6-4C61-BEB3-177B89AA5B86}" type="presParOf" srcId="{807E3757-535E-4234-831B-55DB357E4B33}" destId="{286B0202-28CA-4578-B0B3-48844E939E1F}" srcOrd="3" destOrd="0" presId="urn:microsoft.com/office/officeart/2009/layout/CircleArrowProcess"/>
    <dgm:cxn modelId="{595E11BB-88AD-46DC-A6C8-007B67CCEC69}" type="presParOf" srcId="{807E3757-535E-4234-831B-55DB357E4B33}" destId="{F98E44D8-8204-41DB-99A3-D8B20453F61F}" srcOrd="4" destOrd="0" presId="urn:microsoft.com/office/officeart/2009/layout/CircleArrowProcess"/>
    <dgm:cxn modelId="{83E07F5A-34BD-4EF1-A8AB-99B36C4EC2C8}" type="presParOf" srcId="{F98E44D8-8204-41DB-99A3-D8B20453F61F}" destId="{A1F6E138-0B2F-436B-A5A5-B4ED69905B58}" srcOrd="0" destOrd="0" presId="urn:microsoft.com/office/officeart/2009/layout/CircleArrowProcess"/>
    <dgm:cxn modelId="{B8DE8F6B-C471-4D33-BCAD-DDB686FBF29B}" type="presParOf" srcId="{807E3757-535E-4234-831B-55DB357E4B33}" destId="{D1424985-A7F3-4A02-AEFA-BE5E16C304B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03BD8-7F6D-402C-965C-3498AF2CDE00}">
      <dsp:nvSpPr>
        <dsp:cNvPr id="0" name=""/>
        <dsp:cNvSpPr/>
      </dsp:nvSpPr>
      <dsp:spPr>
        <a:xfrm>
          <a:off x="1242677" y="28995"/>
          <a:ext cx="2150554" cy="21508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11BCF-7456-40A3-89E8-FCBC572A6CF1}">
      <dsp:nvSpPr>
        <dsp:cNvPr id="0" name=""/>
        <dsp:cNvSpPr/>
      </dsp:nvSpPr>
      <dsp:spPr>
        <a:xfrm>
          <a:off x="1718020" y="805528"/>
          <a:ext cx="1195021" cy="59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12 kompetenciaterület</a:t>
          </a:r>
        </a:p>
      </dsp:txBody>
      <dsp:txXfrm>
        <a:off x="1718020" y="805528"/>
        <a:ext cx="1195021" cy="597367"/>
      </dsp:txXfrm>
    </dsp:sp>
    <dsp:sp modelId="{FD98F488-5727-4420-BECE-A49AF917E5B8}">
      <dsp:nvSpPr>
        <dsp:cNvPr id="0" name=""/>
        <dsp:cNvSpPr/>
      </dsp:nvSpPr>
      <dsp:spPr>
        <a:xfrm>
          <a:off x="645368" y="1264836"/>
          <a:ext cx="2150554" cy="215088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B0202-28CA-4578-B0B3-48844E939E1F}">
      <dsp:nvSpPr>
        <dsp:cNvPr id="0" name=""/>
        <dsp:cNvSpPr/>
      </dsp:nvSpPr>
      <dsp:spPr>
        <a:xfrm>
          <a:off x="1123134" y="2048518"/>
          <a:ext cx="1195021" cy="59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Nevelési célok / részkompetenciák</a:t>
          </a:r>
        </a:p>
      </dsp:txBody>
      <dsp:txXfrm>
        <a:off x="1123134" y="2048518"/>
        <a:ext cx="1195021" cy="597367"/>
      </dsp:txXfrm>
    </dsp:sp>
    <dsp:sp modelId="{A1F6E138-0B2F-436B-A5A5-B4ED69905B58}">
      <dsp:nvSpPr>
        <dsp:cNvPr id="0" name=""/>
        <dsp:cNvSpPr/>
      </dsp:nvSpPr>
      <dsp:spPr>
        <a:xfrm>
          <a:off x="1395740" y="2648567"/>
          <a:ext cx="1847659" cy="18484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24985-A7F3-4A02-AEFA-BE5E16C304B1}">
      <dsp:nvSpPr>
        <dsp:cNvPr id="0" name=""/>
        <dsp:cNvSpPr/>
      </dsp:nvSpPr>
      <dsp:spPr>
        <a:xfrm>
          <a:off x="1720847" y="3293295"/>
          <a:ext cx="1195021" cy="59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Előző eredmények</a:t>
          </a:r>
        </a:p>
      </dsp:txBody>
      <dsp:txXfrm>
        <a:off x="1720847" y="3293295"/>
        <a:ext cx="1195021" cy="597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22A7B-373B-430D-8FEC-ACDC757139AF}" type="datetimeFigureOut">
              <a:rPr lang="hu-HU" smtClean="0"/>
              <a:t>2017.05.25.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51B21-D848-48EE-91A5-431B7E851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04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 célja, hogy a fenntarthatóságra neveléshez köthető tanári kompetenciák keretrendszerét egy, a gyakorlatban is könnyen alkalmazható modellé dolgozza át, és ehhez segédletet illetve képzési tervet készítsen a fenntarthatóságra nevelésben dolgozó nevelők, elsősorban tanárok számára. A projektben angol, ciprusi, észt és holland egyetemek mellett a Kutató Tanárok Országos Szövetsége is vesz részt Magyarországról.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51B21-D848-48EE-91A5-431B7E851D2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8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keretrendszer a fenntarthatóságra nevelés gyakorlatában mégsem hozott átütő változást (Waals, 2016): tanulmányok szerint azért, mert kevés az olyan nevelő, aki ezekkel a kompetenciákkal rendelkezik (UNECE,2007), illetve mert ezen kompetenciákat a nevelők képzésében nem erősítik meg kellőképpen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mtsai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2017).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51B21-D848-48EE-91A5-431B7E851D2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08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hu-HU" dirty="0"/>
              <a:t>A kompetencia </a:t>
            </a:r>
            <a:r>
              <a:rPr lang="hu-HU" dirty="0" err="1"/>
              <a:t>keretrendszser</a:t>
            </a:r>
            <a:r>
              <a:rPr lang="hu-HU" dirty="0"/>
              <a:t>: </a:t>
            </a:r>
            <a:r>
              <a:rPr lang="hu-HU" b="1" dirty="0">
                <a:solidFill>
                  <a:srgbClr val="800000"/>
                </a:solidFill>
              </a:rPr>
              <a:t>A tudás útján</a:t>
            </a:r>
            <a:br>
              <a:rPr lang="en-GB" b="1" dirty="0">
                <a:solidFill>
                  <a:srgbClr val="800000"/>
                </a:solidFill>
              </a:rPr>
            </a:br>
            <a:r>
              <a:rPr lang="hu-HU" dirty="0"/>
              <a:t>A nevelő érti</a:t>
            </a:r>
            <a:r>
              <a:rPr lang="en-GB" dirty="0"/>
              <a:t>…</a:t>
            </a:r>
            <a:endParaRPr lang="hu-HU" dirty="0"/>
          </a:p>
          <a:p>
            <a:pPr>
              <a:spcAft>
                <a:spcPts val="1800"/>
              </a:spcAft>
            </a:pPr>
            <a:r>
              <a:rPr lang="hu-HU" b="1" dirty="0">
                <a:solidFill>
                  <a:srgbClr val="800000"/>
                </a:solidFill>
              </a:rPr>
              <a:t>A cselekvés útján</a:t>
            </a:r>
            <a:br>
              <a:rPr lang="en-GB" dirty="0">
                <a:solidFill>
                  <a:srgbClr val="800000"/>
                </a:solidFill>
              </a:rPr>
            </a:br>
            <a:r>
              <a:rPr lang="hu-HU" dirty="0"/>
              <a:t>A nevelő képes</a:t>
            </a:r>
            <a:r>
              <a:rPr lang="en-GB" dirty="0"/>
              <a:t>…</a:t>
            </a:r>
            <a:endParaRPr lang="hu-HU" dirty="0"/>
          </a:p>
          <a:p>
            <a:pPr>
              <a:spcAft>
                <a:spcPts val="1800"/>
              </a:spcAft>
            </a:pPr>
            <a:r>
              <a:rPr lang="hu-HU" b="1" dirty="0">
                <a:solidFill>
                  <a:srgbClr val="800000"/>
                </a:solidFill>
              </a:rPr>
              <a:t>A személyiségfejlődés útján</a:t>
            </a:r>
            <a:br>
              <a:rPr lang="en-GB" b="1" dirty="0">
                <a:solidFill>
                  <a:srgbClr val="800000"/>
                </a:solidFill>
              </a:rPr>
            </a:br>
            <a:r>
              <a:rPr lang="hu-HU" dirty="0"/>
              <a:t>A nevelő olyan személy, aki</a:t>
            </a:r>
            <a:r>
              <a:rPr lang="en-GB" dirty="0"/>
              <a:t>…</a:t>
            </a:r>
            <a:endParaRPr lang="hu-HU" dirty="0"/>
          </a:p>
          <a:p>
            <a:pPr>
              <a:spcAft>
                <a:spcPts val="1800"/>
              </a:spcAft>
            </a:pPr>
            <a:r>
              <a:rPr lang="hu-HU" b="1" dirty="0">
                <a:solidFill>
                  <a:srgbClr val="800000"/>
                </a:solidFill>
              </a:rPr>
              <a:t>Az együttélés és együttműködés útján</a:t>
            </a:r>
            <a:br>
              <a:rPr lang="en-GB" b="1" dirty="0">
                <a:solidFill>
                  <a:srgbClr val="800000"/>
                </a:solidFill>
              </a:rPr>
            </a:br>
            <a:r>
              <a:rPr lang="hu-HU" dirty="0"/>
              <a:t>A nevelő úgy működik együtt másokkal, hogy </a:t>
            </a:r>
            <a:r>
              <a:rPr lang="en-GB" dirty="0"/>
              <a:t>…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51B21-D848-48EE-91A5-431B7E851D2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06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keretrendszer átdolgozását több előzte meg. Ezek közül azt mutatjuk be, amelyet a KUTOSZ magyarországi környezeti nevelők, környezeti nevelésben érintett szakértők és pedagógusok részvételével végzett el. A kutatás alanyai azért környezeti nevelők, mert Magyarországon a fenntarthatóságra nevelés legerősebb vonala a környezeti nevelésből bontakozott ki (Réti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mtsai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2016), és egyrészt azért nem a közoktatás szereplői, mert őket a projekt más résztvevői vizsgálják hasonló módszerekkel, másrészt pedig mert a hazai gyakorlatban a civil környezeti nevelők és erdei iskolák szerepe meghatározó (Varga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mtsai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2012).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előzetes vizsgálat 5 központi kompetencia értelmezését tűzte ki célul. Az alanyok magyarázatainak összevetéséből, a szemantikai zaj jelenségén keresztül, a nevelő szerepének sajátos, magyarországi értelmezési kereteit véltük felfedezni.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51B21-D848-48EE-91A5-431B7E851D2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33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Ezeket az eredményeket erősítette meg az az átdolgozott keretrendszerről szóló, környezeti nevelők és szakértők bevonásával végzett Delphi-kutatás, amelyben környezeti nevelőket kértünk meg, hogy a projektben alkalmazott modellre reflektáljanak.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 lépésben a 12 kompetenciaterületet kellett négyfokú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-skála segítségével fontosság szerint jellemezni.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Második lépésben a részkompetenciákkal kapcsolatos megfogalmazásokat kellett hasonlóképpen értékelni. Harmadik lépésben az első két ciklus eredményeit vitattuk meg online diskurzus (videókonferencia) keretében környezeti nevelőkkel. A kutatás amellett, hogy a 12 területet felölelő modellről pozitív visszajelzéseket adott, felhívta a figyelmünket arra, hogy az egyes területek részkompetenciái erősen átfednek egymással, és emiatt a redundancia és a kompetenciaelemek atomizálódása is hibalehetőség a kompetenciamodell kidolgozásában, amelyet nyilvánvaló szándékunk elkerülni.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51B21-D848-48EE-91A5-431B7E851D2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57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kutatás ugyanakkor a képzés és a gyakorlat néhány hiányterületét is megvilágította: például az empátia, az innováció vagy a komplexitás és a kritikai gondolkodás értelmezését. Érdekes jelenség volt, hogy a legtöbb kompetenciaterületre a nevelők egy része úgy reagált, hogy ezek elsősorban a tanulók által birtokolni kívánt kompetenciák illetve felmerült az a kérdés is, hogy vajon miként lehet ezen kompetenciák megjelenését felfedezni, alátámasztani. Erre a projektben jelenleg éppen eszközöket fejlesztünk, például egy olyan önértékelő modellt, amely az egyes kompetenciaterületekhez köthető Ebben a ha/akkor logikai elv alapján úgy dolgozunk, hogy ha a nevelőben megvan az adott kompetencia, akkor ennek a tanulókban adott következményei lesznek, és ha ezek a következmények megjelennek, akkor azok adott tevékenységekben, cselekvésekben is megjelennek: ezeket szeretnénk a támogató platformon összegyűjteni, részben inspiráló, részben iránymutató jelleggel.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Kutatásunk nyomán pontosabban érzékelhető, hol van leginkább szükség a segédletek megalkotására: elsősorban a változások előmozdítása dimenzióban, illetve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bevonódást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/részvételt elősegítő kompetenciaelemek területén éreztké azt, hogy további segédletekre és képzésre lenne szükség. Ugyanakkor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transzdiszciplinaritás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az innováció kompetenciaterülete is támogatásra szorul.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51B21-D848-48EE-91A5-431B7E851D2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35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5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9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8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6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8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2DD6-7572-D345-AE41-EA8282C0802D}" type="datetimeFigureOut">
              <a:rPr lang="en-US" smtClean="0"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83B2-0EAA-3244-AE58-71C3A50C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iverpublishers.com/book_details.php?book_id=348" TargetMode="External"/><Relationship Id="rId4" Type="http://schemas.openxmlformats.org/officeDocument/2006/relationships/hyperlink" Target="http://www.routledge.com/products/978184971419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93" y="2918459"/>
            <a:ext cx="2365202" cy="1773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72" y="1157811"/>
            <a:ext cx="8679050" cy="1706562"/>
          </a:xfrm>
        </p:spPr>
        <p:txBody>
          <a:bodyPr>
            <a:normAutofit/>
          </a:bodyPr>
          <a:lstStyle/>
          <a:p>
            <a:r>
              <a:rPr lang="hu-HU" sz="3600" b="1" dirty="0"/>
              <a:t>Nevelői kompetenciák a fenntarthatóságra nevelés szolgálatában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469" y="4867422"/>
            <a:ext cx="8679051" cy="1814732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chemeClr val="tx1"/>
                </a:solidFill>
              </a:rPr>
              <a:t>Réti Mónika – Dr. Batár Levente</a:t>
            </a:r>
          </a:p>
          <a:p>
            <a:r>
              <a:rPr lang="hu-HU" sz="2800" b="1" dirty="0">
                <a:solidFill>
                  <a:schemeClr val="tx1"/>
                </a:solidFill>
              </a:rPr>
              <a:t>Kutató Tanárok Országos Szövetsége</a:t>
            </a:r>
          </a:p>
          <a:p>
            <a:endParaRPr lang="hu-HU" sz="1600" b="1" dirty="0">
              <a:solidFill>
                <a:schemeClr val="tx1"/>
              </a:solidFill>
            </a:endParaRPr>
          </a:p>
          <a:p>
            <a:r>
              <a:rPr lang="hu-HU" sz="2400" b="1" dirty="0">
                <a:solidFill>
                  <a:schemeClr val="tx1"/>
                </a:solidFill>
              </a:rPr>
              <a:t>HUCER, Budapest, 2017.05.25.</a:t>
            </a: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1028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Kép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10" name="Ellipszis 9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41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2221" y="1105219"/>
            <a:ext cx="8229600" cy="7071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/>
              <a:t>Hivatkozások</a:t>
            </a:r>
            <a:endParaRPr lang="en-GB" sz="3200" b="1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10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9" name="Ellipszis 8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351693" y="1651676"/>
            <a:ext cx="83501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 err="1"/>
              <a:t>Buckler</a:t>
            </a:r>
            <a:r>
              <a:rPr lang="hu-HU" dirty="0"/>
              <a:t>, H., </a:t>
            </a:r>
            <a:r>
              <a:rPr lang="hu-HU" dirty="0" err="1"/>
              <a:t>Creech</a:t>
            </a:r>
            <a:r>
              <a:rPr lang="hu-HU" dirty="0"/>
              <a:t>, H. (2014): </a:t>
            </a:r>
            <a:r>
              <a:rPr lang="hu-HU" dirty="0" err="1"/>
              <a:t>Shaping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Future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. </a:t>
            </a:r>
            <a:r>
              <a:rPr lang="en-US" dirty="0"/>
              <a:t>UN Decade of Education for Sustainable Development (2005-2014) </a:t>
            </a:r>
            <a:r>
              <a:rPr lang="hu-HU" dirty="0" err="1"/>
              <a:t>Final</a:t>
            </a:r>
            <a:r>
              <a:rPr lang="hu-HU" dirty="0"/>
              <a:t> </a:t>
            </a:r>
            <a:r>
              <a:rPr lang="hu-HU" dirty="0" err="1"/>
              <a:t>report</a:t>
            </a:r>
            <a:r>
              <a:rPr lang="hu-HU" dirty="0"/>
              <a:t>. Paris: UNESCO</a:t>
            </a:r>
          </a:p>
          <a:p>
            <a:pPr>
              <a:spcAft>
                <a:spcPts val="0"/>
              </a:spcAft>
            </a:pPr>
            <a:r>
              <a:rPr lang="hu-HU" dirty="0"/>
              <a:t>Réti M., Horváth D., </a:t>
            </a:r>
            <a:r>
              <a:rPr lang="hu-HU" dirty="0" err="1"/>
              <a:t>Czippán</a:t>
            </a:r>
            <a:r>
              <a:rPr lang="hu-HU" dirty="0"/>
              <a:t> K., Varga A. (2015): The </a:t>
            </a:r>
            <a:r>
              <a:rPr lang="hu-HU" dirty="0" err="1"/>
              <a:t>Challenge</a:t>
            </a:r>
            <a:r>
              <a:rPr lang="hu-HU" dirty="0"/>
              <a:t> of </a:t>
            </a:r>
            <a:r>
              <a:rPr lang="hu-HU" dirty="0" err="1"/>
              <a:t>Mainstreaming</a:t>
            </a:r>
            <a:r>
              <a:rPr lang="hu-HU" dirty="0"/>
              <a:t> ESD in Hungary, In: </a:t>
            </a:r>
            <a:r>
              <a:rPr lang="hu-HU" dirty="0" err="1"/>
              <a:t>Jucker</a:t>
            </a:r>
            <a:r>
              <a:rPr lang="hu-HU" dirty="0"/>
              <a:t>, R., </a:t>
            </a:r>
            <a:r>
              <a:rPr lang="hu-HU" dirty="0" err="1"/>
              <a:t>Mathar</a:t>
            </a:r>
            <a:r>
              <a:rPr lang="hu-HU" dirty="0"/>
              <a:t>, R. (Ed.). </a:t>
            </a:r>
            <a:r>
              <a:rPr lang="hu-HU" dirty="0" err="1"/>
              <a:t>Schooling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 in Europe: </a:t>
            </a:r>
            <a:r>
              <a:rPr lang="hu-HU" dirty="0" err="1"/>
              <a:t>Concepts</a:t>
            </a:r>
            <a:r>
              <a:rPr lang="hu-HU" dirty="0"/>
              <a:t>, </a:t>
            </a:r>
            <a:r>
              <a:rPr lang="hu-HU" dirty="0" err="1"/>
              <a:t>Policies</a:t>
            </a:r>
            <a:r>
              <a:rPr lang="hu-HU" dirty="0"/>
              <a:t> and Educational </a:t>
            </a:r>
            <a:r>
              <a:rPr lang="hu-HU" dirty="0" err="1"/>
              <a:t>Experiences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End of </a:t>
            </a:r>
            <a:r>
              <a:rPr lang="hu-HU" dirty="0" err="1"/>
              <a:t>the</a:t>
            </a:r>
            <a:r>
              <a:rPr lang="hu-HU" dirty="0"/>
              <a:t> UN </a:t>
            </a:r>
            <a:r>
              <a:rPr lang="hu-HU" dirty="0" err="1"/>
              <a:t>Decade</a:t>
            </a:r>
            <a:r>
              <a:rPr lang="hu-HU" dirty="0"/>
              <a:t> of Education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. Zürich: Springer International Publishing. pp. 201-219. (</a:t>
            </a:r>
            <a:r>
              <a:rPr lang="hu-HU" dirty="0" err="1"/>
              <a:t>Schooling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)</a:t>
            </a:r>
          </a:p>
          <a:p>
            <a:pPr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Roorda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(2012): ‘Fundamentals of Sustainable Development’. Routledge, London / New York,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www.routledge.com/products/9781849714198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hu-H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Roorda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N. (2016): 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seven competences of a sustainable professional. The RESFIA+D model for HRM, education and training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Chapter 1 of: 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‘Management for Sustainable Development’,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Carolina Machado &amp; J. Paulo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Davim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River Publishers, Aalborg, Denmark, 2016, </a:t>
            </a:r>
            <a:r>
              <a:rPr lang="en-GB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www.riverpublishers.com/book_details.php?book_id=348</a:t>
            </a:r>
            <a:endParaRPr lang="hu-H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UNECE (2011): United Nations Economic Commission for Europe (UNECE) Steering Committee on Education for Sustainable Development: Report of the Sixth meeting, Geneva, 7 and 8 April 2011</a:t>
            </a:r>
            <a:endParaRPr lang="hu-HU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UNESCO (2017): </a:t>
            </a:r>
            <a:r>
              <a:rPr lang="en-US" dirty="0"/>
              <a:t>Education for Sustainable Development Goals Learning Objectives</a:t>
            </a:r>
            <a:r>
              <a:rPr lang="hu-HU" dirty="0"/>
              <a:t>. Paris: UNESCO</a:t>
            </a:r>
          </a:p>
          <a:p>
            <a:pPr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5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4079" y="1066409"/>
            <a:ext cx="3008313" cy="1162050"/>
          </a:xfrm>
        </p:spPr>
        <p:txBody>
          <a:bodyPr/>
          <a:lstStyle/>
          <a:p>
            <a:pPr algn="ctr"/>
            <a:r>
              <a:rPr lang="hu-HU" dirty="0"/>
              <a:t>Köszönjük megtisztelő figyelmét!</a:t>
            </a:r>
            <a:br>
              <a:rPr lang="hu-HU" dirty="0"/>
            </a:b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sz="4000" b="1" dirty="0"/>
              <a:t>Írjon nekünk!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Réti Mónika</a:t>
            </a:r>
          </a:p>
          <a:p>
            <a:pPr marL="0" indent="0" algn="ctr">
              <a:buNone/>
            </a:pPr>
            <a:r>
              <a:rPr lang="hu-HU" dirty="0"/>
              <a:t>retimon@gmail.com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Dr. Batár Levente</a:t>
            </a:r>
          </a:p>
          <a:p>
            <a:pPr marL="0" indent="0" algn="ctr">
              <a:buNone/>
            </a:pPr>
            <a:r>
              <a:rPr lang="hu-HU" dirty="0"/>
              <a:t>batarlevente@gmail.com</a:t>
            </a:r>
            <a:endParaRPr lang="en-GB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2"/>
          </p:nvPr>
        </p:nvSpPr>
        <p:spPr>
          <a:xfrm>
            <a:off x="457200" y="2222695"/>
            <a:ext cx="3008313" cy="3903468"/>
          </a:xfrm>
        </p:spPr>
        <p:txBody>
          <a:bodyPr/>
          <a:lstStyle/>
          <a:p>
            <a:pPr algn="ctr"/>
            <a:endParaRPr lang="hu-HU" b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31323"/>
            <a:ext cx="3005192" cy="1724170"/>
          </a:xfrm>
          <a:prstGeom prst="rect">
            <a:avLst/>
          </a:prstGeom>
        </p:spPr>
      </p:pic>
      <p:pic>
        <p:nvPicPr>
          <p:cNvPr id="11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2695"/>
            <a:ext cx="3008313" cy="2208628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13" name="Csoportba foglalás 12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15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14" name="Ellipszis 13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91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7414"/>
              </p:ext>
            </p:extLst>
          </p:nvPr>
        </p:nvGraphicFramePr>
        <p:xfrm>
          <a:off x="225083" y="309489"/>
          <a:ext cx="8750104" cy="6379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16058">
                  <a:extLst>
                    <a:ext uri="{9D8B030D-6E8A-4147-A177-3AD203B41FA5}">
                      <a16:colId xmlns:a16="http://schemas.microsoft.com/office/drawing/2014/main" val="966716615"/>
                    </a:ext>
                  </a:extLst>
                </a:gridCol>
                <a:gridCol w="2917023">
                  <a:extLst>
                    <a:ext uri="{9D8B030D-6E8A-4147-A177-3AD203B41FA5}">
                      <a16:colId xmlns:a16="http://schemas.microsoft.com/office/drawing/2014/main" val="2020907299"/>
                    </a:ext>
                  </a:extLst>
                </a:gridCol>
                <a:gridCol w="2917023">
                  <a:extLst>
                    <a:ext uri="{9D8B030D-6E8A-4147-A177-3AD203B41FA5}">
                      <a16:colId xmlns:a16="http://schemas.microsoft.com/office/drawing/2014/main" val="2634465307"/>
                    </a:ext>
                  </a:extLst>
                </a:gridCol>
              </a:tblGrid>
              <a:tr h="2349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Holistic Approach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Envisioning Change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Achieve Transformation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/>
                </a:tc>
                <a:extLst>
                  <a:ext uri="{0D108BD9-81ED-4DB2-BD59-A6C34878D82A}">
                    <a16:rowId xmlns:a16="http://schemas.microsoft.com/office/drawing/2014/main" val="2617751029"/>
                  </a:ext>
                </a:extLst>
              </a:tr>
              <a:tr h="234982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Integration:</a:t>
                      </a:r>
                      <a:endParaRPr lang="hu-H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331485"/>
                  </a:ext>
                </a:extLst>
              </a:tr>
              <a:tr h="14098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Systems Competence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applies a systemic approach, moving flexibly between different perspectives and levels of complex natural and human-made systems.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/>
                        <a:t>Futures Competence </a:t>
                      </a:r>
                      <a:endParaRPr lang="hu-HU" sz="1400" b="1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/>
                        <a:t>The educator uses ways of imagining a range of futures as a source of inspiration.</a:t>
                      </a:r>
                      <a:endParaRPr lang="hu-HU" sz="1400" dirty="0"/>
                    </a:p>
                  </a:txBody>
                  <a:tcPr marL="36195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/>
                        <a:t>Participation Competence</a:t>
                      </a:r>
                      <a:endParaRPr lang="hu-HU" sz="1400" b="1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/>
                        <a:t>The educator contributes towards transformations of education and, through this, towards societal transformations for sustainable development.</a:t>
                      </a:r>
                      <a:endParaRPr lang="hu-HU" sz="1400" dirty="0"/>
                    </a:p>
                  </a:txBody>
                  <a:tcPr marL="36195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80202"/>
                  </a:ext>
                </a:extLst>
              </a:tr>
              <a:tr h="234982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Involvement:</a:t>
                      </a:r>
                      <a:endParaRPr lang="hu-H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008444"/>
                  </a:ext>
                </a:extLst>
              </a:tr>
              <a:tr h="11749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Attentiveness Competence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is aware of and alert to structural causes of unsustainability and the urgent need for change.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Empathy Competence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engages with emotions of others in a constructive manner.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Engagement Competence 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acts from a personal sense of involvement and commitment.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3737"/>
                  </a:ext>
                </a:extLst>
              </a:tr>
              <a:tr h="234982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Practice:</a:t>
                      </a:r>
                      <a:endParaRPr lang="hu-H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562594"/>
                  </a:ext>
                </a:extLst>
              </a:tr>
              <a:tr h="11749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</a:rPr>
                        <a:t>Transdisciplinarity</a:t>
                      </a:r>
                      <a:r>
                        <a:rPr lang="en-GB" sz="1400" b="1" dirty="0">
                          <a:effectLst/>
                        </a:rPr>
                        <a:t> Competence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acts collaboratively both within and outside their own discipline, role, perspectives and values.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Innovation Competence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places their work within a real-world context, demonstrating innovation and creativity.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Learner-focus Competence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focuses on the development of the learners towards critical and actively participating members of society.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47546"/>
                  </a:ext>
                </a:extLst>
              </a:tr>
              <a:tr h="234982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Reflection:</a:t>
                      </a:r>
                      <a:endParaRPr lang="hu-H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9326"/>
                  </a:ext>
                </a:extLst>
              </a:tr>
              <a:tr h="14098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Evaluation Competence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critically evaluates the relevance and reliability of assertions, sources, models and theories.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Responsibility Competence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accepts personal responsibility for their work, critically evaluates it, accepts to be held accountable for it, and acts transparently.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Decisiveness Competence</a:t>
                      </a:r>
                      <a:endParaRPr lang="hu-HU" sz="1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educator acts in a timely manner, based upon well-considered decisions, even in a context full of uncertainties.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76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3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5380"/>
            <a:ext cx="8229600" cy="70717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Keretek: projekt hat partnerrel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9287"/>
            <a:ext cx="8503920" cy="3522476"/>
          </a:xfrm>
        </p:spPr>
        <p:txBody>
          <a:bodyPr>
            <a:normAutofit/>
          </a:bodyPr>
          <a:lstStyle/>
          <a:p>
            <a:r>
              <a:rPr lang="en-GB" sz="2400" dirty="0"/>
              <a:t>Gloucestershire</a:t>
            </a:r>
            <a:r>
              <a:rPr lang="hu-HU" sz="2400" dirty="0" err="1"/>
              <a:t>-i</a:t>
            </a:r>
            <a:r>
              <a:rPr lang="hu-HU" sz="2400" dirty="0"/>
              <a:t> Egyetem</a:t>
            </a:r>
            <a:r>
              <a:rPr lang="en-GB" sz="2400" dirty="0"/>
              <a:t> (</a:t>
            </a:r>
            <a:r>
              <a:rPr lang="hu-HU" sz="2400" dirty="0"/>
              <a:t>Nagy-Britannia</a:t>
            </a:r>
            <a:r>
              <a:rPr lang="en-GB" sz="2400" dirty="0"/>
              <a:t>)</a:t>
            </a:r>
          </a:p>
          <a:p>
            <a:r>
              <a:rPr lang="en-GB" sz="2400" dirty="0"/>
              <a:t>Frederick </a:t>
            </a:r>
            <a:r>
              <a:rPr lang="hu-HU" sz="2400" dirty="0"/>
              <a:t>Egyetem</a:t>
            </a:r>
            <a:r>
              <a:rPr lang="en-GB" sz="2400" dirty="0"/>
              <a:t> (Nicosia, C</a:t>
            </a:r>
            <a:r>
              <a:rPr lang="hu-HU" sz="2400" dirty="0"/>
              <a:t>i</a:t>
            </a:r>
            <a:r>
              <a:rPr lang="en-GB" sz="2400" dirty="0" err="1"/>
              <a:t>prus</a:t>
            </a:r>
            <a:r>
              <a:rPr lang="en-GB" sz="2400" dirty="0"/>
              <a:t>) </a:t>
            </a:r>
          </a:p>
          <a:p>
            <a:r>
              <a:rPr lang="hu-HU" sz="2400" dirty="0"/>
              <a:t>Kutató Tanárok Országos Szövetsége </a:t>
            </a:r>
            <a:r>
              <a:rPr lang="en-GB" sz="2400" dirty="0"/>
              <a:t>(Budapest, </a:t>
            </a:r>
            <a:r>
              <a:rPr lang="hu-HU" sz="2400" dirty="0"/>
              <a:t>Magyarország</a:t>
            </a:r>
            <a:r>
              <a:rPr lang="en-GB" sz="2400" dirty="0"/>
              <a:t>)</a:t>
            </a:r>
          </a:p>
          <a:p>
            <a:r>
              <a:rPr lang="hu-HU" sz="2400" dirty="0"/>
              <a:t>A Fenntarthatóság Tudományának Olaszországi Egyesülete </a:t>
            </a:r>
            <a:r>
              <a:rPr lang="en-GB" sz="2400" dirty="0"/>
              <a:t>(R</a:t>
            </a:r>
            <a:r>
              <a:rPr lang="hu-HU" sz="2400" dirty="0" err="1"/>
              <a:t>óma</a:t>
            </a:r>
            <a:r>
              <a:rPr lang="en-GB" sz="2400" dirty="0"/>
              <a:t>, </a:t>
            </a:r>
            <a:r>
              <a:rPr lang="hu-HU" sz="2400" dirty="0"/>
              <a:t>Olaszország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Duurzame</a:t>
            </a:r>
            <a:r>
              <a:rPr lang="en-GB" sz="2400" dirty="0"/>
              <a:t> PABO (Oostburg, </a:t>
            </a:r>
            <a:r>
              <a:rPr lang="hu-HU" sz="2400" dirty="0"/>
              <a:t>Hollandia</a:t>
            </a:r>
            <a:r>
              <a:rPr lang="en-GB" sz="2400" dirty="0"/>
              <a:t>)</a:t>
            </a:r>
          </a:p>
          <a:p>
            <a:r>
              <a:rPr lang="en-GB" sz="2400" dirty="0"/>
              <a:t>Tallinn</a:t>
            </a:r>
            <a:r>
              <a:rPr lang="hu-HU" sz="2400" dirty="0"/>
              <a:t>i Egyetem</a:t>
            </a:r>
            <a:r>
              <a:rPr lang="en-GB" sz="2400" dirty="0"/>
              <a:t> (Tallinn, </a:t>
            </a:r>
            <a:r>
              <a:rPr lang="hu-HU" sz="2400" dirty="0"/>
              <a:t>Észtország</a:t>
            </a:r>
            <a:r>
              <a:rPr lang="en-GB" sz="2400" dirty="0"/>
              <a:t>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0" y="1622201"/>
            <a:ext cx="9144000" cy="1389639"/>
            <a:chOff x="0" y="1622201"/>
            <a:chExt cx="9144000" cy="1389639"/>
          </a:xfrm>
        </p:grpSpPr>
        <p:sp>
          <p:nvSpPr>
            <p:cNvPr id="11" name="Téglalap 10"/>
            <p:cNvSpPr/>
            <p:nvPr/>
          </p:nvSpPr>
          <p:spPr>
            <a:xfrm>
              <a:off x="0" y="1622201"/>
              <a:ext cx="9144000" cy="138963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" name="Csoportba foglalás 9"/>
            <p:cNvGrpSpPr/>
            <p:nvPr/>
          </p:nvGrpSpPr>
          <p:grpSpPr>
            <a:xfrm>
              <a:off x="356782" y="1811918"/>
              <a:ext cx="8430436" cy="900000"/>
              <a:chOff x="148161" y="1262777"/>
              <a:chExt cx="8995197" cy="91808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161" y="1262777"/>
                <a:ext cx="1792500" cy="9000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3200" y="1280863"/>
                <a:ext cx="1349999" cy="9000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3327" y="1280863"/>
                <a:ext cx="1364788" cy="900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7203" y="1270350"/>
                <a:ext cx="1332204" cy="9000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1946" y="1280863"/>
                <a:ext cx="1360227" cy="9000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4712" y="1280863"/>
                <a:ext cx="1418646" cy="900000"/>
              </a:xfrm>
              <a:prstGeom prst="rect">
                <a:avLst/>
              </a:prstGeom>
            </p:spPr>
          </p:pic>
        </p:grpSp>
      </p:grpSp>
      <p:grpSp>
        <p:nvGrpSpPr>
          <p:cNvPr id="16" name="Csoportba foglalás 15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13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15" name="Ellipszis 14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4" y="889032"/>
            <a:ext cx="8677419" cy="1143000"/>
          </a:xfrm>
        </p:spPr>
        <p:txBody>
          <a:bodyPr>
            <a:noAutofit/>
          </a:bodyPr>
          <a:lstStyle/>
          <a:p>
            <a:r>
              <a:rPr lang="hu-HU" sz="2800" b="1" dirty="0"/>
              <a:t>A fenntarthatóságra nevelők kompetencia keretrendszere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980" y="3727938"/>
            <a:ext cx="5085471" cy="2922831"/>
          </a:xfrm>
        </p:spPr>
        <p:txBody>
          <a:bodyPr>
            <a:normAutofit/>
          </a:bodyPr>
          <a:lstStyle/>
          <a:p>
            <a:r>
              <a:rPr lang="hu-HU" sz="2800" dirty="0"/>
              <a:t>ENSZ Európai Gazdasági Bizottsága, 2012:</a:t>
            </a:r>
            <a:endParaRPr lang="en-GB" sz="2800" dirty="0"/>
          </a:p>
          <a:p>
            <a:pPr lvl="1"/>
            <a:r>
              <a:rPr lang="hu-HU" dirty="0"/>
              <a:t>Általános ajánlások szakpolitikai döntéshozók számára </a:t>
            </a:r>
          </a:p>
          <a:p>
            <a:pPr lvl="1"/>
            <a:r>
              <a:rPr lang="hu-HU" dirty="0"/>
              <a:t>A fenntarthatósággal kapcsolatos kulcskompetenciák rendszere a nevelők-oktatók számára</a:t>
            </a:r>
            <a:endParaRPr lang="en-GB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1483" y="2170882"/>
            <a:ext cx="3263705" cy="458351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5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Kép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7" name="Ellipszis 6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203980" y="2052384"/>
            <a:ext cx="5085471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„A szűk keresztmetszet ott van, hogy nincs elég, a fenntarthatóságra nevelésben kompetens pedagógus”</a:t>
            </a:r>
            <a:endParaRPr lang="en-GB" b="1" dirty="0">
              <a:solidFill>
                <a:schemeClr val="bg1"/>
              </a:solidFill>
            </a:endParaRPr>
          </a:p>
          <a:p>
            <a:pPr algn="r"/>
            <a:r>
              <a:rPr lang="en-GB" sz="1400" dirty="0">
                <a:solidFill>
                  <a:schemeClr val="bg1"/>
                </a:solidFill>
              </a:rPr>
              <a:t>(UNECE </a:t>
            </a:r>
            <a:r>
              <a:rPr lang="hu-HU" sz="1400" dirty="0">
                <a:solidFill>
                  <a:schemeClr val="bg1"/>
                </a:solidFill>
              </a:rPr>
              <a:t>Konferencia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err="1">
                <a:solidFill>
                  <a:schemeClr val="bg1"/>
                </a:solidFill>
              </a:rPr>
              <a:t>Belgr</a:t>
            </a:r>
            <a:r>
              <a:rPr lang="hu-HU" sz="1400" dirty="0" err="1">
                <a:solidFill>
                  <a:schemeClr val="bg1"/>
                </a:solidFill>
              </a:rPr>
              <a:t>ád</a:t>
            </a:r>
            <a:r>
              <a:rPr lang="en-GB" sz="1400" dirty="0">
                <a:solidFill>
                  <a:schemeClr val="bg1"/>
                </a:solidFill>
              </a:rPr>
              <a:t> 2007)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815"/>
            <a:ext cx="8229600" cy="785391"/>
          </a:xfrm>
        </p:spPr>
        <p:txBody>
          <a:bodyPr>
            <a:normAutofit/>
          </a:bodyPr>
          <a:lstStyle/>
          <a:p>
            <a:r>
              <a:rPr lang="hu-HU" sz="3200" b="1" dirty="0"/>
              <a:t>A projekt célja, hogy</a:t>
            </a:r>
            <a:r>
              <a:rPr lang="en-GB" sz="3200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40" y="1826498"/>
            <a:ext cx="8811932" cy="488847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GB" sz="3400" dirty="0"/>
              <a:t>…</a:t>
            </a:r>
            <a:r>
              <a:rPr lang="hu-HU" sz="3400" dirty="0"/>
              <a:t>gyakorlati </a:t>
            </a:r>
            <a:r>
              <a:rPr lang="hu-HU" sz="3800" b="1" dirty="0"/>
              <a:t>akkreditációs modellt fejlesszen ki</a:t>
            </a:r>
            <a:r>
              <a:rPr lang="hu-HU" sz="3400" dirty="0"/>
              <a:t>, amelyet a pedagógusképzők az európai gyakorlatban is alkalmazni tudnak. </a:t>
            </a:r>
            <a:br>
              <a:rPr lang="en-GB" sz="3400" dirty="0"/>
            </a:br>
            <a:endParaRPr lang="en-GB" sz="3400" dirty="0"/>
          </a:p>
          <a:p>
            <a:pPr marL="514350" indent="-514350">
              <a:buAutoNum type="arabicPeriod"/>
            </a:pPr>
            <a:r>
              <a:rPr lang="en-GB" sz="3400" dirty="0"/>
              <a:t>…</a:t>
            </a:r>
            <a:r>
              <a:rPr lang="hu-HU" sz="3400" dirty="0"/>
              <a:t>olyan </a:t>
            </a:r>
            <a:r>
              <a:rPr lang="hu-HU" sz="3800" b="1" dirty="0"/>
              <a:t>„eszközöket és iránymutatást” fejlesszenek ki és terjesszenek el</a:t>
            </a:r>
            <a:r>
              <a:rPr lang="hu-HU" sz="3400" dirty="0"/>
              <a:t>, amely elősegíti, hogy a pedagógusképzők az akkreditációs modellt alkalmazzák. </a:t>
            </a:r>
            <a:br>
              <a:rPr lang="en-GB" sz="3400" dirty="0"/>
            </a:br>
            <a:r>
              <a:rPr lang="en-GB" sz="3400" dirty="0"/>
              <a:t> </a:t>
            </a:r>
          </a:p>
          <a:p>
            <a:pPr marL="514350" indent="-514350">
              <a:buAutoNum type="arabicPeriod"/>
            </a:pPr>
            <a:r>
              <a:rPr lang="en-GB" sz="3400" dirty="0"/>
              <a:t>…</a:t>
            </a:r>
            <a:r>
              <a:rPr lang="hu-HU" sz="3400" dirty="0"/>
              <a:t>olyan, szélesebb körű kompetenciakészlettel </a:t>
            </a:r>
            <a:r>
              <a:rPr lang="hu-HU" sz="3800" b="1" dirty="0"/>
              <a:t>gazdagítsa a</a:t>
            </a:r>
            <a:r>
              <a:rPr lang="hu-HU" sz="3400" dirty="0"/>
              <a:t> hagyományos </a:t>
            </a:r>
            <a:r>
              <a:rPr lang="hu-HU" sz="3800" b="1" dirty="0"/>
              <a:t>képzési kínálatot</a:t>
            </a:r>
            <a:r>
              <a:rPr lang="hu-HU" sz="3400" dirty="0"/>
              <a:t>, amelynek révén a formális oktatás a fenntartható fejlődést támogathatja. </a:t>
            </a:r>
            <a:br>
              <a:rPr lang="en-GB" sz="3400" dirty="0"/>
            </a:br>
            <a:endParaRPr lang="en-GB" sz="3400" dirty="0"/>
          </a:p>
          <a:p>
            <a:pPr marL="514350" indent="-514350">
              <a:buAutoNum type="arabicPeriod"/>
            </a:pPr>
            <a:r>
              <a:rPr lang="en-GB" sz="3400" dirty="0"/>
              <a:t>…</a:t>
            </a:r>
            <a:r>
              <a:rPr lang="hu-HU" sz="3400" dirty="0"/>
              <a:t>alapos, folyamat- és összegző </a:t>
            </a:r>
            <a:r>
              <a:rPr lang="hu-HU" sz="3800" b="1" dirty="0"/>
              <a:t>értékeléssel kövesse </a:t>
            </a:r>
            <a:r>
              <a:rPr lang="hu-HU" sz="3400" dirty="0"/>
              <a:t>a projekt folyamatát. </a:t>
            </a:r>
            <a:br>
              <a:rPr lang="en-GB" sz="3400" dirty="0"/>
            </a:br>
            <a:endParaRPr lang="en-GB" sz="3400" dirty="0"/>
          </a:p>
          <a:p>
            <a:pPr marL="514350" indent="-514350">
              <a:buAutoNum type="arabicPeriod"/>
            </a:pPr>
            <a:r>
              <a:rPr lang="en-GB" sz="3400" dirty="0"/>
              <a:t>…</a:t>
            </a:r>
            <a:r>
              <a:rPr lang="hu-HU" sz="3400" dirty="0"/>
              <a:t>a </a:t>
            </a:r>
            <a:r>
              <a:rPr lang="hu-HU" sz="3800" b="1" dirty="0"/>
              <a:t>kompetencia keretrendszer hatásainak vizsgálatát célzó kutatásokat folytasson</a:t>
            </a:r>
            <a:r>
              <a:rPr lang="hu-HU" sz="3400" dirty="0"/>
              <a:t> tanító- és tanárképzős hallgatók körében.</a:t>
            </a:r>
            <a:endParaRPr lang="en-GB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10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9" name="Ellipszis 8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8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8" y="2093861"/>
            <a:ext cx="8314091" cy="4595988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3" name="Csoportba foglalás 2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4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6" name="Ellipszis 5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72221" y="1148253"/>
            <a:ext cx="8229600" cy="7071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/>
              <a:t>Az UNECE kompetencia keretrendszer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4023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02" y="1589649"/>
            <a:ext cx="6959355" cy="510657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2221" y="1105219"/>
            <a:ext cx="8229600" cy="7071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/>
              <a:t>Az RSP kompetencia keretrendszer</a:t>
            </a:r>
            <a:endParaRPr lang="en-GB" sz="3200" b="1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10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9" name="Ellipszis 8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30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2221" y="1105219"/>
            <a:ext cx="8229600" cy="7071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/>
              <a:t>Előzetes vizsgálatok</a:t>
            </a:r>
            <a:endParaRPr lang="en-GB" sz="3200" b="1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10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9" name="Ellipszis 8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20266"/>
              </p:ext>
            </p:extLst>
          </p:nvPr>
        </p:nvGraphicFramePr>
        <p:xfrm>
          <a:off x="239151" y="1766669"/>
          <a:ext cx="8693835" cy="4885005"/>
        </p:xfrm>
        <a:graphic>
          <a:graphicData uri="http://schemas.openxmlformats.org/drawingml/2006/table">
            <a:tbl>
              <a:tblPr/>
              <a:tblGrid>
                <a:gridCol w="932443">
                  <a:extLst>
                    <a:ext uri="{9D8B030D-6E8A-4147-A177-3AD203B41FA5}">
                      <a16:colId xmlns:a16="http://schemas.microsoft.com/office/drawing/2014/main" val="240136344"/>
                    </a:ext>
                  </a:extLst>
                </a:gridCol>
                <a:gridCol w="2641922">
                  <a:extLst>
                    <a:ext uri="{9D8B030D-6E8A-4147-A177-3AD203B41FA5}">
                      <a16:colId xmlns:a16="http://schemas.microsoft.com/office/drawing/2014/main" val="1985583885"/>
                    </a:ext>
                  </a:extLst>
                </a:gridCol>
                <a:gridCol w="2833192">
                  <a:extLst>
                    <a:ext uri="{9D8B030D-6E8A-4147-A177-3AD203B41FA5}">
                      <a16:colId xmlns:a16="http://schemas.microsoft.com/office/drawing/2014/main" val="1962786223"/>
                    </a:ext>
                  </a:extLst>
                </a:gridCol>
                <a:gridCol w="2286278">
                  <a:extLst>
                    <a:ext uri="{9D8B030D-6E8A-4147-A177-3AD203B41FA5}">
                      <a16:colId xmlns:a16="http://schemas.microsoft.com/office/drawing/2014/main" val="2463865675"/>
                    </a:ext>
                  </a:extLst>
                </a:gridCol>
              </a:tblGrid>
              <a:tr h="939563"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background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understands…. their personal world view and cultural assumptions and seeks to understand those of others. </a:t>
                      </a:r>
                    </a:p>
                  </a:txBody>
                  <a:tcPr marL="6036" marR="6036" marT="6036" marB="2897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works with others in ways that…. challenge unsustainable practices across educational systems, including at the institutional level.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is someone who…. is willing to take considered action even in situations of uncertainty.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343482"/>
                  </a:ext>
                </a:extLst>
              </a:tr>
              <a:tr h="862916"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teacher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pedagógus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oktató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nevelő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understands their personal world views and 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cultural backgrounds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 seeks to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underst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those of others. </a:t>
                      </a:r>
                    </a:p>
                  </a:txBody>
                  <a:tcPr marL="6036" marR="6036" marT="6036" marB="2897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pedagogue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pedagógus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works with others in ways that questions unsustainable practices of the educational systems including at the institutional levels. 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pedagogue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pedagógus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is someone, 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 is willing to act in a straight way even in uncertain situations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 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8995"/>
                  </a:ext>
                </a:extLst>
              </a:tr>
              <a:tr h="939563"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environonmental educator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nevelő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understands his/her personal world view, cultural attitudes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feels necessary that others may know that.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6" marR="6036" marT="6036" marB="2897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well, I couldn't translate this one at all :(((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nevelő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has a personality, who is willing to take considered (meaningful) steps, even in uncertain situations. 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70825"/>
                  </a:ext>
                </a:extLst>
              </a:tr>
              <a:tr h="1125004"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policy advisor / educational consultant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eduactor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nevelő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knows well their personal world view and cultural value system (background)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and seeks to understand those of others. </a:t>
                      </a:r>
                    </a:p>
                  </a:txBody>
                  <a:tcPr marL="6036" marR="6036" marT="6036" marB="2897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nevelő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works with others in ways 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challenge the relevance/existence (raison </a:t>
                      </a:r>
                      <a:r>
                        <a:rPr lang="en-US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d'etre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of unsustainable practices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educational systems, including institutional levels. 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nevelő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is someone, 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 eve</a:t>
                      </a:r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not fully known situations, not fully described procedures or processes seeks to take considerate (meaningful) steps (interventions). 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39574"/>
                  </a:ext>
                </a:extLst>
              </a:tr>
              <a:tr h="1017959"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university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educator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oktató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understands and </a:t>
                      </a:r>
                      <a:r>
                        <a:rPr lang="en-US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percei</a:t>
                      </a:r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(students'???) personal worldviews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 cu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assumptions 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seeks to understand those of others. (parents, colleagues, partners)  </a:t>
                      </a:r>
                    </a:p>
                  </a:txBody>
                  <a:tcPr marL="6036" marR="6036" marT="6036" marB="2897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oktató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collaborates with others in order to highlight and challenge unsustainable practices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across educational systems, including at institutional level. 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educator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oktató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is a person, who is willing to take considered action even in situations of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uncertainity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 </a:t>
                      </a:r>
                    </a:p>
                  </a:txBody>
                  <a:tcPr marL="6036" marR="6036" marT="6036" marB="2897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6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35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2221" y="1105219"/>
            <a:ext cx="8229600" cy="7071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/>
              <a:t>Delphi-kutatás</a:t>
            </a:r>
            <a:endParaRPr lang="en-GB" sz="3200" b="1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10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9" name="Ellipszis 8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" name="Tartalom helye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9699832"/>
              </p:ext>
            </p:extLst>
          </p:nvPr>
        </p:nvGraphicFramePr>
        <p:xfrm>
          <a:off x="330200" y="1812925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artalom helye 13"/>
          <p:cNvSpPr>
            <a:spLocks noGrp="1"/>
          </p:cNvSpPr>
          <p:nvPr>
            <p:ph sz="half" idx="2"/>
          </p:nvPr>
        </p:nvSpPr>
        <p:spPr>
          <a:xfrm>
            <a:off x="4648200" y="1837007"/>
            <a:ext cx="4038600" cy="4525963"/>
          </a:xfrm>
        </p:spPr>
        <p:txBody>
          <a:bodyPr/>
          <a:lstStyle/>
          <a:p>
            <a:r>
              <a:rPr lang="hu-HU" b="1" dirty="0"/>
              <a:t>Megosztó:</a:t>
            </a:r>
          </a:p>
          <a:p>
            <a:pPr lvl="1"/>
            <a:r>
              <a:rPr lang="hu-HU" dirty="0"/>
              <a:t>Rendszerek</a:t>
            </a:r>
          </a:p>
          <a:p>
            <a:pPr lvl="1"/>
            <a:r>
              <a:rPr lang="hu-HU" dirty="0"/>
              <a:t>Részvétel</a:t>
            </a:r>
          </a:p>
          <a:p>
            <a:pPr lvl="1"/>
            <a:r>
              <a:rPr lang="hu-HU" dirty="0"/>
              <a:t>Empátia</a:t>
            </a:r>
          </a:p>
          <a:p>
            <a:pPr lvl="1"/>
            <a:r>
              <a:rPr lang="hu-HU" dirty="0" err="1"/>
              <a:t>Transzdiszciplinaritás</a:t>
            </a:r>
            <a:endParaRPr lang="hu-HU" dirty="0"/>
          </a:p>
          <a:p>
            <a:pPr lvl="1"/>
            <a:r>
              <a:rPr lang="hu-HU" dirty="0"/>
              <a:t>Innováció</a:t>
            </a:r>
          </a:p>
          <a:p>
            <a:r>
              <a:rPr lang="hu-HU" b="1" dirty="0"/>
              <a:t>Kettős mérce?</a:t>
            </a:r>
          </a:p>
          <a:p>
            <a:pPr lvl="1"/>
            <a:r>
              <a:rPr lang="hu-HU" dirty="0"/>
              <a:t>Példa: kreativitás</a:t>
            </a:r>
          </a:p>
          <a:p>
            <a:r>
              <a:rPr lang="hu-HU" b="1" dirty="0"/>
              <a:t>Értékelés?</a:t>
            </a:r>
          </a:p>
        </p:txBody>
      </p:sp>
    </p:spTree>
    <p:extLst>
      <p:ext uri="{BB962C8B-B14F-4D97-AF65-F5344CB8AC3E}">
        <p14:creationId xmlns:p14="http://schemas.microsoft.com/office/powerpoint/2010/main" val="358387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2221" y="1105219"/>
            <a:ext cx="8229600" cy="7071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/>
              <a:t>Eredmények és alkalmazás</a:t>
            </a:r>
            <a:endParaRPr lang="en-GB" sz="3200" b="1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1"/>
            <a:ext cx="9144000" cy="909815"/>
            <a:chOff x="0" y="1"/>
            <a:chExt cx="9144000" cy="909815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0" y="1"/>
              <a:ext cx="9144000" cy="855729"/>
              <a:chOff x="0" y="1"/>
              <a:chExt cx="9144000" cy="855729"/>
            </a:xfrm>
          </p:grpSpPr>
          <p:pic>
            <p:nvPicPr>
              <p:cNvPr id="10" name="Picture 4" descr="http://www.smacc-project.eu/images/erasmus_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3363132" cy="81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786" y="1"/>
                <a:ext cx="736214" cy="855729"/>
              </a:xfrm>
              <a:prstGeom prst="rect">
                <a:avLst/>
              </a:prstGeom>
            </p:spPr>
          </p:pic>
        </p:grpSp>
        <p:sp>
          <p:nvSpPr>
            <p:cNvPr id="9" name="Ellipszis 8"/>
            <p:cNvSpPr/>
            <p:nvPr/>
          </p:nvSpPr>
          <p:spPr>
            <a:xfrm>
              <a:off x="3705831" y="149513"/>
              <a:ext cx="4560976" cy="760303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49000">
                  <a:srgbClr val="008600"/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 Rounder Sense of Purpose</a:t>
              </a:r>
              <a:r>
                <a:rPr lang="hu-HU" b="1" dirty="0">
                  <a:solidFill>
                    <a:schemeClr val="bg1"/>
                  </a:solidFill>
                </a:rPr>
                <a:t>:</a:t>
              </a:r>
              <a:br>
                <a:rPr lang="hu-HU" b="1" dirty="0">
                  <a:solidFill>
                    <a:schemeClr val="bg1"/>
                  </a:solidFill>
                </a:rPr>
              </a:br>
              <a:r>
                <a:rPr lang="hu-HU" sz="1400" b="1" dirty="0">
                  <a:solidFill>
                    <a:schemeClr val="bg1"/>
                  </a:solidFill>
                </a:rPr>
                <a:t>céltudatosabban a fenntarthatóságra nevelésért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02" y="1589649"/>
            <a:ext cx="6959355" cy="5106573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 rot="1991295">
            <a:off x="1760484" y="1781823"/>
            <a:ext cx="2926080" cy="2199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 rot="18511658">
            <a:off x="-51889" y="2282756"/>
            <a:ext cx="261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Értelmezési problémák</a:t>
            </a:r>
          </a:p>
        </p:txBody>
      </p:sp>
      <p:cxnSp>
        <p:nvCxnSpPr>
          <p:cNvPr id="6" name="Egyenes összekötő nyíllal 5"/>
          <p:cNvCxnSpPr>
            <a:cxnSpLocks/>
          </p:cNvCxnSpPr>
          <p:nvPr/>
        </p:nvCxnSpPr>
        <p:spPr>
          <a:xfrm flipV="1">
            <a:off x="5974827" y="2317226"/>
            <a:ext cx="1468612" cy="73613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7537877" y="1900635"/>
            <a:ext cx="173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Gyakorlati nehézségek</a:t>
            </a:r>
          </a:p>
        </p:txBody>
      </p:sp>
      <p:cxnSp>
        <p:nvCxnSpPr>
          <p:cNvPr id="19" name="Egyenes összekötő nyíllal 18"/>
          <p:cNvCxnSpPr>
            <a:cxnSpLocks/>
          </p:cNvCxnSpPr>
          <p:nvPr/>
        </p:nvCxnSpPr>
        <p:spPr>
          <a:xfrm flipV="1">
            <a:off x="6260123" y="2635213"/>
            <a:ext cx="1856933" cy="220704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cxnSpLocks/>
          </p:cNvCxnSpPr>
          <p:nvPr/>
        </p:nvCxnSpPr>
        <p:spPr>
          <a:xfrm flipV="1">
            <a:off x="5735439" y="2556513"/>
            <a:ext cx="1947950" cy="188887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7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1535</Words>
  <Application>Microsoft Office PowerPoint</Application>
  <PresentationFormat>Diavetítés a képernyőre (4:3 oldalarány)</PresentationFormat>
  <Paragraphs>146</Paragraphs>
  <Slides>12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Nevelői kompetenciák a fenntarthatóságra nevelés szolgálatában</vt:lpstr>
      <vt:lpstr>Keretek: projekt hat partnerrel</vt:lpstr>
      <vt:lpstr>A fenntarthatóságra nevelők kompetencia keretrendszere</vt:lpstr>
      <vt:lpstr>A projekt célja, hogy…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Köszönjük megtisztelő figyelmét!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Rounder Sense of Purpose</dc:title>
  <dc:creator>Paul Vare</dc:creator>
  <cp:lastModifiedBy>Mónika</cp:lastModifiedBy>
  <cp:revision>38</cp:revision>
  <dcterms:created xsi:type="dcterms:W3CDTF">2015-10-27T18:11:55Z</dcterms:created>
  <dcterms:modified xsi:type="dcterms:W3CDTF">2017-05-25T00:01:32Z</dcterms:modified>
</cp:coreProperties>
</file>