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2" r:id="rId3"/>
    <p:sldId id="257" r:id="rId4"/>
    <p:sldId id="258" r:id="rId5"/>
    <p:sldId id="259" r:id="rId6"/>
    <p:sldId id="260" r:id="rId7"/>
    <p:sldId id="261" r:id="rId8"/>
    <p:sldId id="267" r:id="rId9"/>
    <p:sldId id="263" r:id="rId10"/>
    <p:sldId id="269" r:id="rId11"/>
    <p:sldId id="264" r:id="rId12"/>
    <p:sldId id="270"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6D"/>
    <a:srgbClr val="BCEB8A"/>
    <a:srgbClr val="8FAFFF"/>
    <a:srgbClr val="66FF33"/>
    <a:srgbClr val="5BD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109" autoAdjust="0"/>
  </p:normalViewPr>
  <p:slideViewPr>
    <p:cSldViewPr snapToGrid="0">
      <p:cViewPr varScale="1">
        <p:scale>
          <a:sx n="63" d="100"/>
          <a:sy n="63" d="100"/>
        </p:scale>
        <p:origin x="16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F1CF0-F3E9-497D-AD8E-6A587D205E34}" type="datetimeFigureOut">
              <a:rPr lang="hu-HU" smtClean="0"/>
              <a:t>2018. 05. 26.</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E5908-4DCC-4AA0-A0BE-A8E2F68EC723}" type="slidenum">
              <a:rPr lang="hu-HU" smtClean="0"/>
              <a:t>‹#›</a:t>
            </a:fld>
            <a:endParaRPr lang="hu-HU"/>
          </a:p>
        </p:txBody>
      </p:sp>
    </p:spTree>
    <p:extLst>
      <p:ext uri="{BB962C8B-B14F-4D97-AF65-F5344CB8AC3E}">
        <p14:creationId xmlns:p14="http://schemas.microsoft.com/office/powerpoint/2010/main" val="342625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i="1" kern="1200" dirty="0">
                <a:solidFill>
                  <a:schemeClr val="tx1"/>
                </a:solidFill>
                <a:effectLst/>
                <a:latin typeface="+mn-lt"/>
                <a:ea typeface="+mn-ea"/>
                <a:cs typeface="+mn-cs"/>
              </a:rPr>
              <a:t>How can societal groups (schools, neighbors, local businesses, NGOs, municipal government workers, etc.) become engaged in learning from and with each other in order to help realize each other’s goals as well as the ones they have in common (without always being aware of that)?</a:t>
            </a:r>
            <a:endParaRPr lang="hu-H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How can the learning taking place in </a:t>
            </a:r>
            <a:r>
              <a:rPr lang="hu-HU" sz="1200" i="1" kern="1200" dirty="0" err="1">
                <a:solidFill>
                  <a:schemeClr val="tx1"/>
                </a:solidFill>
                <a:effectLst/>
                <a:latin typeface="+mn-lt"/>
                <a:ea typeface="+mn-ea"/>
                <a:cs typeface="+mn-cs"/>
              </a:rPr>
              <a:t>vital</a:t>
            </a:r>
            <a:r>
              <a:rPr lang="hu-HU" sz="120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coalitions and </a:t>
            </a:r>
            <a:r>
              <a:rPr lang="hu-HU" sz="1200" i="1" kern="1200" dirty="0" err="1">
                <a:solidFill>
                  <a:schemeClr val="tx1"/>
                </a:solidFill>
                <a:effectLst/>
                <a:latin typeface="+mn-lt"/>
                <a:ea typeface="+mn-ea"/>
                <a:cs typeface="+mn-cs"/>
              </a:rPr>
              <a:t>living</a:t>
            </a:r>
            <a:r>
              <a:rPr lang="hu-HU" sz="1200" i="1" kern="1200" dirty="0">
                <a:solidFill>
                  <a:schemeClr val="tx1"/>
                </a:solidFill>
                <a:effectLst/>
                <a:latin typeface="+mn-lt"/>
                <a:ea typeface="+mn-ea"/>
                <a:cs typeface="+mn-cs"/>
              </a:rPr>
              <a:t> </a:t>
            </a:r>
            <a:r>
              <a:rPr lang="hu-HU" sz="1200" i="1" kern="1200" dirty="0" err="1">
                <a:solidFill>
                  <a:schemeClr val="tx1"/>
                </a:solidFill>
                <a:effectLst/>
                <a:latin typeface="+mn-lt"/>
                <a:ea typeface="+mn-ea"/>
                <a:cs typeface="+mn-cs"/>
              </a:rPr>
              <a:t>learning</a:t>
            </a:r>
            <a:r>
              <a:rPr lang="hu-HU" sz="120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laboratories be made more explicit and become part of the formal curriculum? How does it already contribute to teaching the formal curriculum?</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33EE5908-4DCC-4AA0-A0BE-A8E2F68EC723}" type="slidenum">
              <a:rPr lang="hu-HU" smtClean="0"/>
              <a:t>12</a:t>
            </a:fld>
            <a:endParaRPr lang="hu-HU"/>
          </a:p>
        </p:txBody>
      </p:sp>
    </p:spTree>
    <p:extLst>
      <p:ext uri="{BB962C8B-B14F-4D97-AF65-F5344CB8AC3E}">
        <p14:creationId xmlns:p14="http://schemas.microsoft.com/office/powerpoint/2010/main" val="694238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89857" y="3579859"/>
            <a:ext cx="6498772" cy="963130"/>
          </a:xfrm>
        </p:spPr>
        <p:txBody>
          <a:bodyPr anchor="ctr" anchorCtr="0"/>
          <a:lstStyle>
            <a:lvl1pPr algn="l">
              <a:defRPr sz="4800"/>
            </a:lvl1pPr>
          </a:lstStyle>
          <a:p>
            <a:r>
              <a:rPr lang="hu-HU" dirty="0"/>
              <a:t>Mintacím szerkesztése</a:t>
            </a:r>
            <a:endParaRPr lang="en-US" dirty="0"/>
          </a:p>
        </p:txBody>
      </p:sp>
      <p:sp>
        <p:nvSpPr>
          <p:cNvPr id="3" name="Subtitle 2"/>
          <p:cNvSpPr>
            <a:spLocks noGrp="1"/>
          </p:cNvSpPr>
          <p:nvPr>
            <p:ph type="subTitle" idx="1"/>
          </p:nvPr>
        </p:nvSpPr>
        <p:spPr>
          <a:xfrm>
            <a:off x="489857" y="5524058"/>
            <a:ext cx="6498772" cy="555172"/>
          </a:xfr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endParaRPr lang="en-US" dirty="0"/>
          </a:p>
        </p:txBody>
      </p:sp>
      <p:sp>
        <p:nvSpPr>
          <p:cNvPr id="13" name="Szövegdoboz 12">
            <a:extLst>
              <a:ext uri="{FF2B5EF4-FFF2-40B4-BE49-F238E27FC236}">
                <a16:creationId xmlns:a16="http://schemas.microsoft.com/office/drawing/2014/main" id="{1C0DD5B5-2590-4BA7-87A4-78A181AEDB59}"/>
              </a:ext>
            </a:extLst>
          </p:cNvPr>
          <p:cNvSpPr txBox="1"/>
          <p:nvPr userDrawn="1"/>
        </p:nvSpPr>
        <p:spPr>
          <a:xfrm>
            <a:off x="489857" y="6248788"/>
            <a:ext cx="6498772" cy="369332"/>
          </a:xfrm>
          <a:prstGeom prst="rect">
            <a:avLst/>
          </a:prstGeom>
          <a:noFill/>
        </p:spPr>
        <p:txBody>
          <a:bodyPr wrap="square" rtlCol="0" anchor="ctr" anchorCtr="0">
            <a:spAutoFit/>
          </a:bodyPr>
          <a:lstStyle/>
          <a:p>
            <a:r>
              <a:rPr lang="hu-HU" sz="1800" dirty="0">
                <a:solidFill>
                  <a:schemeClr val="tx1"/>
                </a:solidFill>
              </a:rPr>
              <a:t>Réti Mónika, Kutató Tanárok Országos Szövetsége</a:t>
            </a:r>
          </a:p>
        </p:txBody>
      </p:sp>
      <p:pic>
        <p:nvPicPr>
          <p:cNvPr id="19" name="Kép 18">
            <a:extLst>
              <a:ext uri="{FF2B5EF4-FFF2-40B4-BE49-F238E27FC236}">
                <a16:creationId xmlns:a16="http://schemas.microsoft.com/office/drawing/2014/main" id="{4D0D0E1C-DA80-41DF-9C7D-0C8DC3D23B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390" b="8240"/>
          <a:stretch/>
        </p:blipFill>
        <p:spPr>
          <a:xfrm>
            <a:off x="0" y="-9392"/>
            <a:ext cx="9144000" cy="3287534"/>
          </a:xfrm>
          <a:prstGeom prst="rect">
            <a:avLst/>
          </a:prstGeom>
        </p:spPr>
      </p:pic>
      <p:pic>
        <p:nvPicPr>
          <p:cNvPr id="29" name="Kép 28">
            <a:extLst>
              <a:ext uri="{FF2B5EF4-FFF2-40B4-BE49-F238E27FC236}">
                <a16:creationId xmlns:a16="http://schemas.microsoft.com/office/drawing/2014/main" id="{ACBE9DC1-0934-4769-A499-12E3DA64AA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2320" y="6084258"/>
            <a:ext cx="1789612" cy="511829"/>
          </a:xfrm>
          <a:prstGeom prst="rect">
            <a:avLst/>
          </a:prstGeom>
        </p:spPr>
      </p:pic>
      <p:pic>
        <p:nvPicPr>
          <p:cNvPr id="31" name="Kép 30">
            <a:extLst>
              <a:ext uri="{FF2B5EF4-FFF2-40B4-BE49-F238E27FC236}">
                <a16:creationId xmlns:a16="http://schemas.microsoft.com/office/drawing/2014/main" id="{B2495862-C3F0-4000-8D42-FE111A9C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6823" y="3711963"/>
            <a:ext cx="1685109" cy="2149653"/>
          </a:xfrm>
          <a:prstGeom prst="rect">
            <a:avLst/>
          </a:prstGeom>
        </p:spPr>
      </p:pic>
    </p:spTree>
    <p:extLst>
      <p:ext uri="{BB962C8B-B14F-4D97-AF65-F5344CB8AC3E}">
        <p14:creationId xmlns:p14="http://schemas.microsoft.com/office/powerpoint/2010/main" val="138291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848531B-D064-47F2-A5B2-7B63541CAE0B}" type="datetimeFigureOut">
              <a:rPr lang="hu-HU" smtClean="0"/>
              <a:t>2018. 05. 26.</a:t>
            </a:fld>
            <a:endParaRPr lang="hu-H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u-HU"/>
          </a:p>
        </p:txBody>
      </p:sp>
      <p:sp>
        <p:nvSpPr>
          <p:cNvPr id="6" name="Slide Number Placeholder 5"/>
          <p:cNvSpPr>
            <a:spLocks noGrp="1"/>
          </p:cNvSpPr>
          <p:nvPr>
            <p:ph type="sldNum" sz="quarter" idx="12"/>
          </p:nvPr>
        </p:nvSpPr>
        <p:spPr/>
        <p:txBody>
          <a:bodyPr/>
          <a:lstStyle/>
          <a:p>
            <a:fld id="{98279A2C-42D2-43DA-8A06-5352333F7CCA}" type="slidenum">
              <a:rPr lang="hu-HU" smtClean="0"/>
              <a:t>‹#›</a:t>
            </a:fld>
            <a:endParaRPr lang="hu-HU"/>
          </a:p>
        </p:txBody>
      </p:sp>
    </p:spTree>
    <p:extLst>
      <p:ext uri="{BB962C8B-B14F-4D97-AF65-F5344CB8AC3E}">
        <p14:creationId xmlns:p14="http://schemas.microsoft.com/office/powerpoint/2010/main" val="141359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848531B-D064-47F2-A5B2-7B63541CAE0B}" type="datetimeFigureOut">
              <a:rPr lang="hu-HU" smtClean="0"/>
              <a:t>2018. 05. 26.</a:t>
            </a:fld>
            <a:endParaRPr lang="hu-H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u-HU"/>
          </a:p>
        </p:txBody>
      </p:sp>
      <p:sp>
        <p:nvSpPr>
          <p:cNvPr id="6" name="Slide Number Placeholder 5"/>
          <p:cNvSpPr>
            <a:spLocks noGrp="1"/>
          </p:cNvSpPr>
          <p:nvPr>
            <p:ph type="sldNum" sz="quarter" idx="12"/>
          </p:nvPr>
        </p:nvSpPr>
        <p:spPr/>
        <p:txBody>
          <a:bodyPr/>
          <a:lstStyle/>
          <a:p>
            <a:fld id="{98279A2C-42D2-43DA-8A06-5352333F7CCA}" type="slidenum">
              <a:rPr lang="hu-HU" smtClean="0"/>
              <a:t>‹#›</a:t>
            </a:fld>
            <a:endParaRPr lang="hu-HU"/>
          </a:p>
        </p:txBody>
      </p:sp>
    </p:spTree>
    <p:extLst>
      <p:ext uri="{BB962C8B-B14F-4D97-AF65-F5344CB8AC3E}">
        <p14:creationId xmlns:p14="http://schemas.microsoft.com/office/powerpoint/2010/main" val="68262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55783136-2B56-4A28-AB29-357893F3117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21349" b="24804"/>
          <a:stretch/>
        </p:blipFill>
        <p:spPr>
          <a:xfrm>
            <a:off x="0" y="0"/>
            <a:ext cx="9144000" cy="2123351"/>
          </a:xfrm>
          <a:prstGeom prst="rect">
            <a:avLst/>
          </a:prstGeom>
        </p:spPr>
      </p:pic>
      <p:sp>
        <p:nvSpPr>
          <p:cNvPr id="2" name="Title 1"/>
          <p:cNvSpPr>
            <a:spLocks noGrp="1"/>
          </p:cNvSpPr>
          <p:nvPr>
            <p:ph type="title"/>
          </p:nvPr>
        </p:nvSpPr>
        <p:spPr/>
        <p:txBody>
          <a:bodyPr/>
          <a:lstStyle>
            <a:lvl1pPr>
              <a:defRPr b="1">
                <a:solidFill>
                  <a:srgbClr val="002060"/>
                </a:solidFill>
              </a:defRPr>
            </a:lvl1pPr>
          </a:lstStyle>
          <a:p>
            <a:r>
              <a:rPr lang="hu-HU" dirty="0"/>
              <a:t>Mintacím szerkesztése</a:t>
            </a:r>
            <a:endParaRPr lang="en-US" dirty="0"/>
          </a:p>
        </p:txBody>
      </p:sp>
      <p:sp>
        <p:nvSpPr>
          <p:cNvPr id="3" name="Content Placeholder 2"/>
          <p:cNvSpPr>
            <a:spLocks noGrp="1"/>
          </p:cNvSpPr>
          <p:nvPr>
            <p:ph idx="1"/>
          </p:nvPr>
        </p:nvSpPr>
        <p:spPr>
          <a:xfrm>
            <a:off x="628650" y="1847851"/>
            <a:ext cx="78867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6" name="Slide Number Placeholder 5"/>
          <p:cNvSpPr>
            <a:spLocks noGrp="1"/>
          </p:cNvSpPr>
          <p:nvPr>
            <p:ph type="sldNum" sz="quarter" idx="12"/>
          </p:nvPr>
        </p:nvSpPr>
        <p:spPr/>
        <p:txBody>
          <a:bodyPr/>
          <a:lstStyle/>
          <a:p>
            <a:fld id="{98279A2C-42D2-43DA-8A06-5352333F7CCA}" type="slidenum">
              <a:rPr lang="hu-HU" smtClean="0"/>
              <a:t>‹#›</a:t>
            </a:fld>
            <a:endParaRPr lang="hu-HU"/>
          </a:p>
        </p:txBody>
      </p:sp>
      <p:pic>
        <p:nvPicPr>
          <p:cNvPr id="9" name="Kép 8">
            <a:extLst>
              <a:ext uri="{FF2B5EF4-FFF2-40B4-BE49-F238E27FC236}">
                <a16:creationId xmlns:a16="http://schemas.microsoft.com/office/drawing/2014/main" id="{48CDE05D-B75D-4AFB-8AE6-7D46385E80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4869"/>
            <a:ext cx="797929" cy="927463"/>
          </a:xfrm>
          <a:prstGeom prst="rect">
            <a:avLst/>
          </a:prstGeom>
        </p:spPr>
      </p:pic>
      <p:pic>
        <p:nvPicPr>
          <p:cNvPr id="11" name="Kép 10">
            <a:extLst>
              <a:ext uri="{FF2B5EF4-FFF2-40B4-BE49-F238E27FC236}">
                <a16:creationId xmlns:a16="http://schemas.microsoft.com/office/drawing/2014/main" id="{8CE5D999-8E65-47C8-A222-BF8A6E064C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6294130"/>
            <a:ext cx="1619794" cy="463261"/>
          </a:xfrm>
          <a:prstGeom prst="rect">
            <a:avLst/>
          </a:prstGeom>
        </p:spPr>
      </p:pic>
      <p:sp>
        <p:nvSpPr>
          <p:cNvPr id="12" name="Szövegdoboz 11">
            <a:extLst>
              <a:ext uri="{FF2B5EF4-FFF2-40B4-BE49-F238E27FC236}">
                <a16:creationId xmlns:a16="http://schemas.microsoft.com/office/drawing/2014/main" id="{57CC7E02-8B0A-454D-855E-946D2D16B340}"/>
              </a:ext>
            </a:extLst>
          </p:cNvPr>
          <p:cNvSpPr txBox="1"/>
          <p:nvPr userDrawn="1"/>
        </p:nvSpPr>
        <p:spPr>
          <a:xfrm>
            <a:off x="882837" y="6369636"/>
            <a:ext cx="3604254" cy="338554"/>
          </a:xfrm>
          <a:prstGeom prst="rect">
            <a:avLst/>
          </a:prstGeom>
          <a:noFill/>
        </p:spPr>
        <p:txBody>
          <a:bodyPr wrap="square" rtlCol="0">
            <a:spAutoFit/>
          </a:bodyPr>
          <a:lstStyle/>
          <a:p>
            <a:r>
              <a:rPr lang="hu-HU" sz="1600" b="1" dirty="0">
                <a:solidFill>
                  <a:schemeClr val="tx1">
                    <a:lumMod val="50000"/>
                    <a:lumOff val="50000"/>
                  </a:schemeClr>
                </a:solidFill>
                <a:latin typeface="Courier New" panose="02070309020205020404" pitchFamily="49" charset="0"/>
                <a:cs typeface="Courier New" panose="02070309020205020404" pitchFamily="49" charset="0"/>
              </a:rPr>
              <a:t>A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Rounder</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Sense</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of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Purpose</a:t>
            </a:r>
            <a:endParaRPr lang="hu-HU" sz="1600" b="1" dirty="0">
              <a:solidFill>
                <a:schemeClr val="tx1">
                  <a:lumMod val="50000"/>
                  <a:lumOff val="50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4520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D4A301B-D621-4D0C-BF55-2A9FF8D45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349" b="24804"/>
          <a:stretch/>
        </p:blipFill>
        <p:spPr>
          <a:xfrm>
            <a:off x="0" y="0"/>
            <a:ext cx="9144000" cy="2123351"/>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b="1">
                <a:solidFill>
                  <a:srgbClr val="002060"/>
                </a:solidFill>
              </a:defRPr>
            </a:lvl1pPr>
          </a:lstStyle>
          <a:p>
            <a:r>
              <a:rPr lang="hu-HU" dirty="0"/>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pic>
        <p:nvPicPr>
          <p:cNvPr id="8" name="Kép 7">
            <a:extLst>
              <a:ext uri="{FF2B5EF4-FFF2-40B4-BE49-F238E27FC236}">
                <a16:creationId xmlns:a16="http://schemas.microsoft.com/office/drawing/2014/main" id="{A9FD79C9-76E6-419E-A836-5AF2EB147C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4869"/>
            <a:ext cx="797929" cy="927463"/>
          </a:xfrm>
          <a:prstGeom prst="rect">
            <a:avLst/>
          </a:prstGeom>
        </p:spPr>
      </p:pic>
      <p:sp>
        <p:nvSpPr>
          <p:cNvPr id="10" name="Szövegdoboz 9">
            <a:extLst>
              <a:ext uri="{FF2B5EF4-FFF2-40B4-BE49-F238E27FC236}">
                <a16:creationId xmlns:a16="http://schemas.microsoft.com/office/drawing/2014/main" id="{26E903CA-E950-4F30-BD66-6540505690EC}"/>
              </a:ext>
            </a:extLst>
          </p:cNvPr>
          <p:cNvSpPr txBox="1"/>
          <p:nvPr userDrawn="1"/>
        </p:nvSpPr>
        <p:spPr>
          <a:xfrm>
            <a:off x="882837" y="6369636"/>
            <a:ext cx="3604254" cy="338554"/>
          </a:xfrm>
          <a:prstGeom prst="rect">
            <a:avLst/>
          </a:prstGeom>
          <a:noFill/>
        </p:spPr>
        <p:txBody>
          <a:bodyPr wrap="square" rtlCol="0">
            <a:spAutoFit/>
          </a:bodyPr>
          <a:lstStyle/>
          <a:p>
            <a:r>
              <a:rPr lang="hu-HU" sz="1600" b="1" dirty="0">
                <a:solidFill>
                  <a:schemeClr val="tx1">
                    <a:lumMod val="50000"/>
                    <a:lumOff val="50000"/>
                  </a:schemeClr>
                </a:solidFill>
                <a:latin typeface="Courier New" panose="02070309020205020404" pitchFamily="49" charset="0"/>
                <a:cs typeface="Courier New" panose="02070309020205020404" pitchFamily="49" charset="0"/>
              </a:rPr>
              <a:t>A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Rounder</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Sense</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of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Purpose</a:t>
            </a:r>
            <a:endParaRPr lang="hu-HU" sz="1600" b="1" dirty="0">
              <a:solidFill>
                <a:schemeClr val="tx1">
                  <a:lumMod val="50000"/>
                  <a:lumOff val="50000"/>
                </a:schemeClr>
              </a:solidFill>
              <a:latin typeface="Courier New" panose="02070309020205020404" pitchFamily="49" charset="0"/>
              <a:cs typeface="Courier New" panose="02070309020205020404" pitchFamily="49" charset="0"/>
            </a:endParaRPr>
          </a:p>
        </p:txBody>
      </p:sp>
      <p:pic>
        <p:nvPicPr>
          <p:cNvPr id="11" name="Kép 10">
            <a:extLst>
              <a:ext uri="{FF2B5EF4-FFF2-40B4-BE49-F238E27FC236}">
                <a16:creationId xmlns:a16="http://schemas.microsoft.com/office/drawing/2014/main" id="{052490F4-6B98-458E-BFA2-2A2A36F6FE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6294130"/>
            <a:ext cx="1619794" cy="463261"/>
          </a:xfrm>
          <a:prstGeom prst="rect">
            <a:avLst/>
          </a:prstGeom>
        </p:spPr>
      </p:pic>
    </p:spTree>
    <p:extLst>
      <p:ext uri="{BB962C8B-B14F-4D97-AF65-F5344CB8AC3E}">
        <p14:creationId xmlns:p14="http://schemas.microsoft.com/office/powerpoint/2010/main" val="331467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4EA8E2B7-F01C-4D0E-A44F-7F5485232E52}"/>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21349" b="24804"/>
          <a:stretch/>
        </p:blipFill>
        <p:spPr>
          <a:xfrm>
            <a:off x="0" y="0"/>
            <a:ext cx="9144000" cy="2123351"/>
          </a:xfrm>
          <a:prstGeom prst="rect">
            <a:avLst/>
          </a:prstGeom>
        </p:spPr>
      </p:pic>
      <p:sp>
        <p:nvSpPr>
          <p:cNvPr id="2" name="Title 1"/>
          <p:cNvSpPr>
            <a:spLocks noGrp="1"/>
          </p:cNvSpPr>
          <p:nvPr>
            <p:ph type="title"/>
          </p:nvPr>
        </p:nvSpPr>
        <p:spPr/>
        <p:txBody>
          <a:bodyPr/>
          <a:lstStyle>
            <a:lvl1pPr>
              <a:defRPr b="1">
                <a:solidFill>
                  <a:srgbClr val="002060"/>
                </a:solidFill>
              </a:defRPr>
            </a:lvl1pPr>
          </a:lstStyle>
          <a:p>
            <a:r>
              <a:rPr lang="hu-HU" dirty="0"/>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Slide Number Placeholder 6"/>
          <p:cNvSpPr>
            <a:spLocks noGrp="1"/>
          </p:cNvSpPr>
          <p:nvPr>
            <p:ph type="sldNum" sz="quarter" idx="12"/>
          </p:nvPr>
        </p:nvSpPr>
        <p:spPr/>
        <p:txBody>
          <a:bodyPr/>
          <a:lstStyle/>
          <a:p>
            <a:fld id="{98279A2C-42D2-43DA-8A06-5352333F7CCA}" type="slidenum">
              <a:rPr lang="hu-HU" smtClean="0"/>
              <a:t>‹#›</a:t>
            </a:fld>
            <a:endParaRPr lang="hu-HU"/>
          </a:p>
        </p:txBody>
      </p:sp>
      <p:pic>
        <p:nvPicPr>
          <p:cNvPr id="9" name="Kép 8">
            <a:extLst>
              <a:ext uri="{FF2B5EF4-FFF2-40B4-BE49-F238E27FC236}">
                <a16:creationId xmlns:a16="http://schemas.microsoft.com/office/drawing/2014/main" id="{99D1357E-4DB4-4308-ACD5-952FB1AAB8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4869"/>
            <a:ext cx="797929" cy="927463"/>
          </a:xfrm>
          <a:prstGeom prst="rect">
            <a:avLst/>
          </a:prstGeom>
        </p:spPr>
      </p:pic>
      <p:sp>
        <p:nvSpPr>
          <p:cNvPr id="11" name="Szövegdoboz 10">
            <a:extLst>
              <a:ext uri="{FF2B5EF4-FFF2-40B4-BE49-F238E27FC236}">
                <a16:creationId xmlns:a16="http://schemas.microsoft.com/office/drawing/2014/main" id="{E8417961-3D52-4D93-863C-11BF4D649A2F}"/>
              </a:ext>
            </a:extLst>
          </p:cNvPr>
          <p:cNvSpPr txBox="1"/>
          <p:nvPr userDrawn="1"/>
        </p:nvSpPr>
        <p:spPr>
          <a:xfrm>
            <a:off x="882837" y="6369636"/>
            <a:ext cx="3604254" cy="338554"/>
          </a:xfrm>
          <a:prstGeom prst="rect">
            <a:avLst/>
          </a:prstGeom>
          <a:noFill/>
        </p:spPr>
        <p:txBody>
          <a:bodyPr wrap="square" rtlCol="0">
            <a:spAutoFit/>
          </a:bodyPr>
          <a:lstStyle/>
          <a:p>
            <a:r>
              <a:rPr lang="hu-HU" sz="1600" b="1" dirty="0">
                <a:solidFill>
                  <a:schemeClr val="tx1">
                    <a:lumMod val="50000"/>
                    <a:lumOff val="50000"/>
                  </a:schemeClr>
                </a:solidFill>
                <a:latin typeface="Courier New" panose="02070309020205020404" pitchFamily="49" charset="0"/>
                <a:cs typeface="Courier New" panose="02070309020205020404" pitchFamily="49" charset="0"/>
              </a:rPr>
              <a:t>A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Rounder</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Sense</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of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Purpose</a:t>
            </a:r>
            <a:endParaRPr lang="hu-HU" sz="1600" b="1" dirty="0">
              <a:solidFill>
                <a:schemeClr val="tx1">
                  <a:lumMod val="50000"/>
                  <a:lumOff val="50000"/>
                </a:schemeClr>
              </a:solidFill>
              <a:latin typeface="Courier New" panose="02070309020205020404" pitchFamily="49" charset="0"/>
              <a:cs typeface="Courier New" panose="02070309020205020404" pitchFamily="49" charset="0"/>
            </a:endParaRPr>
          </a:p>
        </p:txBody>
      </p:sp>
      <p:pic>
        <p:nvPicPr>
          <p:cNvPr id="12" name="Kép 11">
            <a:extLst>
              <a:ext uri="{FF2B5EF4-FFF2-40B4-BE49-F238E27FC236}">
                <a16:creationId xmlns:a16="http://schemas.microsoft.com/office/drawing/2014/main" id="{6DB2382F-665B-46A8-8FCD-A4FE4AA771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6294130"/>
            <a:ext cx="1619794" cy="463261"/>
          </a:xfrm>
          <a:prstGeom prst="rect">
            <a:avLst/>
          </a:prstGeom>
        </p:spPr>
      </p:pic>
    </p:spTree>
    <p:extLst>
      <p:ext uri="{BB962C8B-B14F-4D97-AF65-F5344CB8AC3E}">
        <p14:creationId xmlns:p14="http://schemas.microsoft.com/office/powerpoint/2010/main" val="80744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9C15221F-F9AB-4DB8-AF84-3674EBA9E46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21349" b="24804"/>
          <a:stretch/>
        </p:blipFill>
        <p:spPr>
          <a:xfrm>
            <a:off x="0" y="0"/>
            <a:ext cx="9144000" cy="2123351"/>
          </a:xfrm>
          <a:prstGeom prst="rect">
            <a:avLst/>
          </a:prstGeom>
        </p:spPr>
      </p:pic>
      <p:sp>
        <p:nvSpPr>
          <p:cNvPr id="2" name="Title 1"/>
          <p:cNvSpPr>
            <a:spLocks noGrp="1"/>
          </p:cNvSpPr>
          <p:nvPr>
            <p:ph type="title"/>
          </p:nvPr>
        </p:nvSpPr>
        <p:spPr>
          <a:xfrm>
            <a:off x="629841" y="365126"/>
            <a:ext cx="7886700" cy="1325563"/>
          </a:xfrm>
        </p:spPr>
        <p:txBody>
          <a:bodyPr/>
          <a:lstStyle>
            <a:lvl1pPr>
              <a:defRPr b="1">
                <a:solidFill>
                  <a:srgbClr val="002060"/>
                </a:solidFill>
              </a:defRPr>
            </a:lvl1pPr>
          </a:lstStyle>
          <a:p>
            <a:r>
              <a:rPr lang="hu-HU" dirty="0"/>
              <a:t>Mintacím szerkesztése</a:t>
            </a:r>
            <a:endParaRPr lang="en-US" dirty="0"/>
          </a:p>
        </p:txBody>
      </p:sp>
      <p:sp>
        <p:nvSpPr>
          <p:cNvPr id="3" name="Text Placeholder 2"/>
          <p:cNvSpPr>
            <a:spLocks noGrp="1"/>
          </p:cNvSpPr>
          <p:nvPr>
            <p:ph type="body" idx="1"/>
          </p:nvPr>
        </p:nvSpPr>
        <p:spPr>
          <a:xfrm>
            <a:off x="629842" y="1681163"/>
            <a:ext cx="3868340" cy="823912"/>
          </a:xfrm>
          <a:solidFill>
            <a:schemeClr val="tx1">
              <a:lumMod val="75000"/>
              <a:lumOff val="25000"/>
            </a:schemeClr>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44264"/>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a:solidFill>
            <a:schemeClr val="tx1">
              <a:lumMod val="75000"/>
              <a:lumOff val="25000"/>
            </a:schemeClr>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9" name="Slide Number Placeholder 8"/>
          <p:cNvSpPr>
            <a:spLocks noGrp="1"/>
          </p:cNvSpPr>
          <p:nvPr>
            <p:ph type="sldNum" sz="quarter" idx="12"/>
          </p:nvPr>
        </p:nvSpPr>
        <p:spPr/>
        <p:txBody>
          <a:bodyPr/>
          <a:lstStyle/>
          <a:p>
            <a:fld id="{98279A2C-42D2-43DA-8A06-5352333F7CCA}" type="slidenum">
              <a:rPr lang="hu-HU" smtClean="0"/>
              <a:t>‹#›</a:t>
            </a:fld>
            <a:endParaRPr lang="hu-HU"/>
          </a:p>
        </p:txBody>
      </p:sp>
      <p:pic>
        <p:nvPicPr>
          <p:cNvPr id="11" name="Kép 10">
            <a:extLst>
              <a:ext uri="{FF2B5EF4-FFF2-40B4-BE49-F238E27FC236}">
                <a16:creationId xmlns:a16="http://schemas.microsoft.com/office/drawing/2014/main" id="{B96E63BB-C320-4652-B8C4-938E4C6187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4869"/>
            <a:ext cx="797929" cy="927463"/>
          </a:xfrm>
          <a:prstGeom prst="rect">
            <a:avLst/>
          </a:prstGeom>
        </p:spPr>
      </p:pic>
      <p:sp>
        <p:nvSpPr>
          <p:cNvPr id="13" name="Szövegdoboz 12">
            <a:extLst>
              <a:ext uri="{FF2B5EF4-FFF2-40B4-BE49-F238E27FC236}">
                <a16:creationId xmlns:a16="http://schemas.microsoft.com/office/drawing/2014/main" id="{8079E1D9-4939-4FF0-8020-933EE819F125}"/>
              </a:ext>
            </a:extLst>
          </p:cNvPr>
          <p:cNvSpPr txBox="1"/>
          <p:nvPr userDrawn="1"/>
        </p:nvSpPr>
        <p:spPr>
          <a:xfrm>
            <a:off x="882837" y="6369636"/>
            <a:ext cx="3604254" cy="338554"/>
          </a:xfrm>
          <a:prstGeom prst="rect">
            <a:avLst/>
          </a:prstGeom>
          <a:noFill/>
        </p:spPr>
        <p:txBody>
          <a:bodyPr wrap="square" rtlCol="0">
            <a:spAutoFit/>
          </a:bodyPr>
          <a:lstStyle/>
          <a:p>
            <a:r>
              <a:rPr lang="hu-HU" sz="1600" b="1" dirty="0">
                <a:solidFill>
                  <a:schemeClr val="tx1">
                    <a:lumMod val="50000"/>
                    <a:lumOff val="50000"/>
                  </a:schemeClr>
                </a:solidFill>
                <a:latin typeface="Courier New" panose="02070309020205020404" pitchFamily="49" charset="0"/>
                <a:cs typeface="Courier New" panose="02070309020205020404" pitchFamily="49" charset="0"/>
              </a:rPr>
              <a:t>A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Rounder</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Sense</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of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Purpose</a:t>
            </a:r>
            <a:endParaRPr lang="hu-HU" sz="1600" b="1" dirty="0">
              <a:solidFill>
                <a:schemeClr val="tx1">
                  <a:lumMod val="50000"/>
                  <a:lumOff val="50000"/>
                </a:schemeClr>
              </a:solidFill>
              <a:latin typeface="Courier New" panose="02070309020205020404" pitchFamily="49" charset="0"/>
              <a:cs typeface="Courier New" panose="02070309020205020404" pitchFamily="49" charset="0"/>
            </a:endParaRPr>
          </a:p>
        </p:txBody>
      </p:sp>
      <p:pic>
        <p:nvPicPr>
          <p:cNvPr id="14" name="Kép 13">
            <a:extLst>
              <a:ext uri="{FF2B5EF4-FFF2-40B4-BE49-F238E27FC236}">
                <a16:creationId xmlns:a16="http://schemas.microsoft.com/office/drawing/2014/main" id="{1ADC68A4-3455-489C-840D-5A6F906498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6294130"/>
            <a:ext cx="1619794" cy="463261"/>
          </a:xfrm>
          <a:prstGeom prst="rect">
            <a:avLst/>
          </a:prstGeom>
        </p:spPr>
      </p:pic>
    </p:spTree>
    <p:extLst>
      <p:ext uri="{BB962C8B-B14F-4D97-AF65-F5344CB8AC3E}">
        <p14:creationId xmlns:p14="http://schemas.microsoft.com/office/powerpoint/2010/main" val="420287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266BAD3D-3C0C-4505-A9F0-2B42625DD691}"/>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21349" b="24804"/>
          <a:stretch/>
        </p:blipFill>
        <p:spPr>
          <a:xfrm>
            <a:off x="0" y="0"/>
            <a:ext cx="9144000" cy="2123351"/>
          </a:xfrm>
          <a:prstGeom prst="rect">
            <a:avLst/>
          </a:prstGeom>
        </p:spPr>
      </p:pic>
      <p:sp>
        <p:nvSpPr>
          <p:cNvPr id="2" name="Title 1"/>
          <p:cNvSpPr>
            <a:spLocks noGrp="1"/>
          </p:cNvSpPr>
          <p:nvPr>
            <p:ph type="title"/>
          </p:nvPr>
        </p:nvSpPr>
        <p:spPr/>
        <p:txBody>
          <a:bodyPr/>
          <a:lstStyle>
            <a:lvl1pPr>
              <a:defRPr b="1">
                <a:solidFill>
                  <a:srgbClr val="002060"/>
                </a:solidFill>
              </a:defRPr>
            </a:lvl1pPr>
          </a:lstStyle>
          <a:p>
            <a:r>
              <a:rPr lang="hu-HU" dirty="0"/>
              <a:t>Mintacím szerkesztése</a:t>
            </a:r>
            <a:endParaRPr lang="en-US" dirty="0"/>
          </a:p>
        </p:txBody>
      </p:sp>
      <p:sp>
        <p:nvSpPr>
          <p:cNvPr id="5" name="Slide Number Placeholder 4"/>
          <p:cNvSpPr>
            <a:spLocks noGrp="1"/>
          </p:cNvSpPr>
          <p:nvPr>
            <p:ph type="sldNum" sz="quarter" idx="12"/>
          </p:nvPr>
        </p:nvSpPr>
        <p:spPr/>
        <p:txBody>
          <a:bodyPr/>
          <a:lstStyle/>
          <a:p>
            <a:fld id="{98279A2C-42D2-43DA-8A06-5352333F7CCA}" type="slidenum">
              <a:rPr lang="hu-HU" smtClean="0"/>
              <a:t>‹#›</a:t>
            </a:fld>
            <a:endParaRPr lang="hu-HU"/>
          </a:p>
        </p:txBody>
      </p:sp>
      <p:pic>
        <p:nvPicPr>
          <p:cNvPr id="7" name="Kép 6">
            <a:extLst>
              <a:ext uri="{FF2B5EF4-FFF2-40B4-BE49-F238E27FC236}">
                <a16:creationId xmlns:a16="http://schemas.microsoft.com/office/drawing/2014/main" id="{608A5435-4FDC-41FD-B49F-A279467D71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4869"/>
            <a:ext cx="797929" cy="927463"/>
          </a:xfrm>
          <a:prstGeom prst="rect">
            <a:avLst/>
          </a:prstGeom>
        </p:spPr>
      </p:pic>
      <p:sp>
        <p:nvSpPr>
          <p:cNvPr id="9" name="Szövegdoboz 8">
            <a:extLst>
              <a:ext uri="{FF2B5EF4-FFF2-40B4-BE49-F238E27FC236}">
                <a16:creationId xmlns:a16="http://schemas.microsoft.com/office/drawing/2014/main" id="{AC8EF507-7A31-4356-8DB3-A2B937D9154F}"/>
              </a:ext>
            </a:extLst>
          </p:cNvPr>
          <p:cNvSpPr txBox="1"/>
          <p:nvPr userDrawn="1"/>
        </p:nvSpPr>
        <p:spPr>
          <a:xfrm>
            <a:off x="882837" y="6369636"/>
            <a:ext cx="3604254" cy="338554"/>
          </a:xfrm>
          <a:prstGeom prst="rect">
            <a:avLst/>
          </a:prstGeom>
          <a:noFill/>
        </p:spPr>
        <p:txBody>
          <a:bodyPr wrap="square" rtlCol="0">
            <a:spAutoFit/>
          </a:bodyPr>
          <a:lstStyle/>
          <a:p>
            <a:r>
              <a:rPr lang="hu-HU" sz="1600" b="1" dirty="0">
                <a:solidFill>
                  <a:schemeClr val="tx1">
                    <a:lumMod val="50000"/>
                    <a:lumOff val="50000"/>
                  </a:schemeClr>
                </a:solidFill>
                <a:latin typeface="Courier New" panose="02070309020205020404" pitchFamily="49" charset="0"/>
                <a:cs typeface="Courier New" panose="02070309020205020404" pitchFamily="49" charset="0"/>
              </a:rPr>
              <a:t>A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Rounder</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Sense</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of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Purpose</a:t>
            </a:r>
            <a:endParaRPr lang="hu-HU" sz="1600" b="1" dirty="0">
              <a:solidFill>
                <a:schemeClr val="tx1">
                  <a:lumMod val="50000"/>
                  <a:lumOff val="50000"/>
                </a:schemeClr>
              </a:solidFill>
              <a:latin typeface="Courier New" panose="02070309020205020404" pitchFamily="49" charset="0"/>
              <a:cs typeface="Courier New" panose="02070309020205020404" pitchFamily="49" charset="0"/>
            </a:endParaRPr>
          </a:p>
        </p:txBody>
      </p:sp>
      <p:pic>
        <p:nvPicPr>
          <p:cNvPr id="10" name="Kép 9">
            <a:extLst>
              <a:ext uri="{FF2B5EF4-FFF2-40B4-BE49-F238E27FC236}">
                <a16:creationId xmlns:a16="http://schemas.microsoft.com/office/drawing/2014/main" id="{98471098-19FD-440A-9C04-FE39F44A34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6294130"/>
            <a:ext cx="1619794" cy="463261"/>
          </a:xfrm>
          <a:prstGeom prst="rect">
            <a:avLst/>
          </a:prstGeom>
        </p:spPr>
      </p:pic>
    </p:spTree>
    <p:extLst>
      <p:ext uri="{BB962C8B-B14F-4D97-AF65-F5344CB8AC3E}">
        <p14:creationId xmlns:p14="http://schemas.microsoft.com/office/powerpoint/2010/main" val="276951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B8F8348D-D5AF-455B-AD09-1DB7D861AC74}"/>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21349" b="24804"/>
          <a:stretch/>
        </p:blipFill>
        <p:spPr>
          <a:xfrm>
            <a:off x="0" y="0"/>
            <a:ext cx="9144000" cy="2123351"/>
          </a:xfrm>
          <a:prstGeom prst="rect">
            <a:avLst/>
          </a:prstGeom>
        </p:spPr>
      </p:pic>
      <p:sp>
        <p:nvSpPr>
          <p:cNvPr id="4" name="Slide Number Placeholder 3"/>
          <p:cNvSpPr>
            <a:spLocks noGrp="1"/>
          </p:cNvSpPr>
          <p:nvPr>
            <p:ph type="sldNum" sz="quarter" idx="12"/>
          </p:nvPr>
        </p:nvSpPr>
        <p:spPr/>
        <p:txBody>
          <a:bodyPr/>
          <a:lstStyle/>
          <a:p>
            <a:fld id="{98279A2C-42D2-43DA-8A06-5352333F7CCA}" type="slidenum">
              <a:rPr lang="hu-HU" smtClean="0"/>
              <a:t>‹#›</a:t>
            </a:fld>
            <a:endParaRPr lang="hu-HU"/>
          </a:p>
        </p:txBody>
      </p:sp>
      <p:pic>
        <p:nvPicPr>
          <p:cNvPr id="6" name="Kép 5">
            <a:extLst>
              <a:ext uri="{FF2B5EF4-FFF2-40B4-BE49-F238E27FC236}">
                <a16:creationId xmlns:a16="http://schemas.microsoft.com/office/drawing/2014/main" id="{FA158B13-FB26-4D43-9F5C-5184F9599D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4869"/>
            <a:ext cx="797929" cy="927463"/>
          </a:xfrm>
          <a:prstGeom prst="rect">
            <a:avLst/>
          </a:prstGeom>
        </p:spPr>
      </p:pic>
      <p:sp>
        <p:nvSpPr>
          <p:cNvPr id="8" name="Szövegdoboz 7">
            <a:extLst>
              <a:ext uri="{FF2B5EF4-FFF2-40B4-BE49-F238E27FC236}">
                <a16:creationId xmlns:a16="http://schemas.microsoft.com/office/drawing/2014/main" id="{E8C19810-DED2-444B-98D1-34F30F6EEE00}"/>
              </a:ext>
            </a:extLst>
          </p:cNvPr>
          <p:cNvSpPr txBox="1"/>
          <p:nvPr userDrawn="1"/>
        </p:nvSpPr>
        <p:spPr>
          <a:xfrm>
            <a:off x="882837" y="6369636"/>
            <a:ext cx="3604254" cy="338554"/>
          </a:xfrm>
          <a:prstGeom prst="rect">
            <a:avLst/>
          </a:prstGeom>
          <a:noFill/>
        </p:spPr>
        <p:txBody>
          <a:bodyPr wrap="square" rtlCol="0">
            <a:spAutoFit/>
          </a:bodyPr>
          <a:lstStyle/>
          <a:p>
            <a:r>
              <a:rPr lang="hu-HU" sz="1600" b="1" dirty="0">
                <a:solidFill>
                  <a:schemeClr val="tx1">
                    <a:lumMod val="50000"/>
                    <a:lumOff val="50000"/>
                  </a:schemeClr>
                </a:solidFill>
                <a:latin typeface="Courier New" panose="02070309020205020404" pitchFamily="49" charset="0"/>
                <a:cs typeface="Courier New" panose="02070309020205020404" pitchFamily="49" charset="0"/>
              </a:rPr>
              <a:t>A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Rounder</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Sense</a:t>
            </a:r>
            <a:r>
              <a:rPr lang="hu-HU" sz="1600" b="1" dirty="0">
                <a:solidFill>
                  <a:schemeClr val="tx1">
                    <a:lumMod val="50000"/>
                    <a:lumOff val="50000"/>
                  </a:schemeClr>
                </a:solidFill>
                <a:latin typeface="Courier New" panose="02070309020205020404" pitchFamily="49" charset="0"/>
                <a:cs typeface="Courier New" panose="02070309020205020404" pitchFamily="49" charset="0"/>
              </a:rPr>
              <a:t> of </a:t>
            </a:r>
            <a:r>
              <a:rPr lang="hu-HU" sz="1600" b="1" dirty="0" err="1">
                <a:solidFill>
                  <a:schemeClr val="tx1">
                    <a:lumMod val="50000"/>
                    <a:lumOff val="50000"/>
                  </a:schemeClr>
                </a:solidFill>
                <a:latin typeface="Courier New" panose="02070309020205020404" pitchFamily="49" charset="0"/>
                <a:cs typeface="Courier New" panose="02070309020205020404" pitchFamily="49" charset="0"/>
              </a:rPr>
              <a:t>Purpose</a:t>
            </a:r>
            <a:endParaRPr lang="hu-HU" sz="1600" b="1" dirty="0">
              <a:solidFill>
                <a:schemeClr val="tx1">
                  <a:lumMod val="50000"/>
                  <a:lumOff val="50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0028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848531B-D064-47F2-A5B2-7B63541CAE0B}" type="datetimeFigureOut">
              <a:rPr lang="hu-HU" smtClean="0"/>
              <a:t>2018. 05. 26.</a:t>
            </a:fld>
            <a:endParaRPr lang="hu-H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hu-HU"/>
          </a:p>
        </p:txBody>
      </p:sp>
      <p:sp>
        <p:nvSpPr>
          <p:cNvPr id="7" name="Slide Number Placeholder 6"/>
          <p:cNvSpPr>
            <a:spLocks noGrp="1"/>
          </p:cNvSpPr>
          <p:nvPr>
            <p:ph type="sldNum" sz="quarter" idx="12"/>
          </p:nvPr>
        </p:nvSpPr>
        <p:spPr/>
        <p:txBody>
          <a:bodyPr/>
          <a:lstStyle/>
          <a:p>
            <a:fld id="{98279A2C-42D2-43DA-8A06-5352333F7CCA}" type="slidenum">
              <a:rPr lang="hu-HU" smtClean="0"/>
              <a:t>‹#›</a:t>
            </a:fld>
            <a:endParaRPr lang="hu-HU"/>
          </a:p>
        </p:txBody>
      </p:sp>
    </p:spTree>
    <p:extLst>
      <p:ext uri="{BB962C8B-B14F-4D97-AF65-F5344CB8AC3E}">
        <p14:creationId xmlns:p14="http://schemas.microsoft.com/office/powerpoint/2010/main" val="341262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848531B-D064-47F2-A5B2-7B63541CAE0B}" type="datetimeFigureOut">
              <a:rPr lang="hu-HU" smtClean="0"/>
              <a:t>2018. 05. 26.</a:t>
            </a:fld>
            <a:endParaRPr lang="hu-H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hu-HU"/>
          </a:p>
        </p:txBody>
      </p:sp>
      <p:sp>
        <p:nvSpPr>
          <p:cNvPr id="7" name="Slide Number Placeholder 6"/>
          <p:cNvSpPr>
            <a:spLocks noGrp="1"/>
          </p:cNvSpPr>
          <p:nvPr>
            <p:ph type="sldNum" sz="quarter" idx="12"/>
          </p:nvPr>
        </p:nvSpPr>
        <p:spPr/>
        <p:txBody>
          <a:bodyPr/>
          <a:lstStyle/>
          <a:p>
            <a:fld id="{98279A2C-42D2-43DA-8A06-5352333F7CCA}" type="slidenum">
              <a:rPr lang="hu-HU" smtClean="0"/>
              <a:t>‹#›</a:t>
            </a:fld>
            <a:endParaRPr lang="hu-HU"/>
          </a:p>
        </p:txBody>
      </p:sp>
    </p:spTree>
    <p:extLst>
      <p:ext uri="{BB962C8B-B14F-4D97-AF65-F5344CB8AC3E}">
        <p14:creationId xmlns:p14="http://schemas.microsoft.com/office/powerpoint/2010/main" val="42678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79A2C-42D2-43DA-8A06-5352333F7CCA}" type="slidenum">
              <a:rPr lang="hu-HU" smtClean="0"/>
              <a:t>‹#›</a:t>
            </a:fld>
            <a:endParaRPr lang="hu-HU"/>
          </a:p>
        </p:txBody>
      </p:sp>
    </p:spTree>
    <p:extLst>
      <p:ext uri="{BB962C8B-B14F-4D97-AF65-F5344CB8AC3E}">
        <p14:creationId xmlns:p14="http://schemas.microsoft.com/office/powerpoint/2010/main" val="3198977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kuttanar.hu/" TargetMode="External"/><Relationship Id="rId2" Type="http://schemas.openxmlformats.org/officeDocument/2006/relationships/hyperlink" Target="mailto:retimon@gmail.com" TargetMode="External"/><Relationship Id="rId1" Type="http://schemas.openxmlformats.org/officeDocument/2006/relationships/slideLayout" Target="../slideLayouts/slideLayout3.xml"/><Relationship Id="rId4" Type="http://schemas.openxmlformats.org/officeDocument/2006/relationships/hyperlink" Target="http://aroundersenseofpurpose.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7A08D73-243D-40FA-9959-76BC92A6F0D0}"/>
              </a:ext>
            </a:extLst>
          </p:cNvPr>
          <p:cNvSpPr>
            <a:spLocks noGrp="1"/>
          </p:cNvSpPr>
          <p:nvPr>
            <p:ph type="ctrTitle"/>
          </p:nvPr>
        </p:nvSpPr>
        <p:spPr>
          <a:xfrm>
            <a:off x="489857" y="3579858"/>
            <a:ext cx="6498772" cy="1747515"/>
          </a:xfrm>
        </p:spPr>
        <p:txBody>
          <a:bodyPr>
            <a:noAutofit/>
          </a:bodyPr>
          <a:lstStyle/>
          <a:p>
            <a:r>
              <a:rPr lang="hu-HU" sz="4400" b="1" spc="120" dirty="0"/>
              <a:t>Nevelői kompetenciák a fenntartható fejlődésre nevelésben</a:t>
            </a:r>
          </a:p>
        </p:txBody>
      </p:sp>
      <p:sp>
        <p:nvSpPr>
          <p:cNvPr id="3" name="Alcím 2">
            <a:extLst>
              <a:ext uri="{FF2B5EF4-FFF2-40B4-BE49-F238E27FC236}">
                <a16:creationId xmlns:a16="http://schemas.microsoft.com/office/drawing/2014/main" id="{9F6B78FA-D10F-483F-90DD-39A6D5629B75}"/>
              </a:ext>
            </a:extLst>
          </p:cNvPr>
          <p:cNvSpPr>
            <a:spLocks noGrp="1"/>
          </p:cNvSpPr>
          <p:nvPr>
            <p:ph type="subTitle" idx="1"/>
          </p:nvPr>
        </p:nvSpPr>
        <p:spPr/>
        <p:txBody>
          <a:bodyPr>
            <a:normAutofit/>
          </a:bodyPr>
          <a:lstStyle/>
          <a:p>
            <a:pPr algn="l"/>
            <a:r>
              <a:rPr lang="hu-HU" sz="2800" i="1" dirty="0"/>
              <a:t>Amire minden nevelőnek szüksége lehet...</a:t>
            </a:r>
          </a:p>
        </p:txBody>
      </p:sp>
    </p:spTree>
    <p:extLst>
      <p:ext uri="{BB962C8B-B14F-4D97-AF65-F5344CB8AC3E}">
        <p14:creationId xmlns:p14="http://schemas.microsoft.com/office/powerpoint/2010/main" val="421739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a:extLst>
              <a:ext uri="{FF2B5EF4-FFF2-40B4-BE49-F238E27FC236}">
                <a16:creationId xmlns:a16="http://schemas.microsoft.com/office/drawing/2014/main" id="{02154BA8-0D44-4A2D-B4B3-F44AF8073F1C}"/>
              </a:ext>
            </a:extLst>
          </p:cNvPr>
          <p:cNvSpPr>
            <a:spLocks noGrp="1"/>
          </p:cNvSpPr>
          <p:nvPr>
            <p:ph type="title"/>
          </p:nvPr>
        </p:nvSpPr>
        <p:spPr/>
        <p:txBody>
          <a:bodyPr/>
          <a:lstStyle/>
          <a:p>
            <a:r>
              <a:rPr lang="hu-HU" dirty="0"/>
              <a:t>RSP kompetenciák</a:t>
            </a:r>
          </a:p>
        </p:txBody>
      </p:sp>
      <p:graphicFrame>
        <p:nvGraphicFramePr>
          <p:cNvPr id="5" name="Tartalom helye 4">
            <a:extLst>
              <a:ext uri="{FF2B5EF4-FFF2-40B4-BE49-F238E27FC236}">
                <a16:creationId xmlns:a16="http://schemas.microsoft.com/office/drawing/2014/main" id="{56EBF69D-FC82-4506-BE6E-C07F11BF7AD7}"/>
              </a:ext>
            </a:extLst>
          </p:cNvPr>
          <p:cNvGraphicFramePr>
            <a:graphicFrameLocks noGrp="1"/>
          </p:cNvGraphicFramePr>
          <p:nvPr>
            <p:ph idx="1"/>
            <p:extLst>
              <p:ext uri="{D42A27DB-BD31-4B8C-83A1-F6EECF244321}">
                <p14:modId xmlns:p14="http://schemas.microsoft.com/office/powerpoint/2010/main" val="3351682759"/>
              </p:ext>
            </p:extLst>
          </p:nvPr>
        </p:nvGraphicFramePr>
        <p:xfrm>
          <a:off x="628650" y="1847850"/>
          <a:ext cx="7886700" cy="40040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81566924"/>
                    </a:ext>
                  </a:extLst>
                </a:gridCol>
                <a:gridCol w="2628900">
                  <a:extLst>
                    <a:ext uri="{9D8B030D-6E8A-4147-A177-3AD203B41FA5}">
                      <a16:colId xmlns:a16="http://schemas.microsoft.com/office/drawing/2014/main" val="3911264846"/>
                    </a:ext>
                  </a:extLst>
                </a:gridCol>
                <a:gridCol w="2628900">
                  <a:extLst>
                    <a:ext uri="{9D8B030D-6E8A-4147-A177-3AD203B41FA5}">
                      <a16:colId xmlns:a16="http://schemas.microsoft.com/office/drawing/2014/main" val="548762038"/>
                    </a:ext>
                  </a:extLst>
                </a:gridCol>
              </a:tblGrid>
              <a:tr h="376000">
                <a:tc>
                  <a:txBody>
                    <a:bodyPr/>
                    <a:lstStyle/>
                    <a:p>
                      <a:r>
                        <a:rPr lang="hu-HU" b="1" i="1" dirty="0">
                          <a:solidFill>
                            <a:schemeClr val="tx1">
                              <a:lumMod val="65000"/>
                              <a:lumOff val="35000"/>
                            </a:schemeClr>
                          </a:solidFill>
                        </a:rPr>
                        <a:t>Holisztikus szemlélet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96D"/>
                    </a:solidFill>
                  </a:tcPr>
                </a:tc>
                <a:tc>
                  <a:txBody>
                    <a:bodyPr/>
                    <a:lstStyle/>
                    <a:p>
                      <a:r>
                        <a:rPr lang="hu-HU" b="1" i="1" dirty="0">
                          <a:solidFill>
                            <a:schemeClr val="tx1">
                              <a:lumMod val="65000"/>
                              <a:lumOff val="35000"/>
                            </a:schemeClr>
                          </a:solidFill>
                        </a:rPr>
                        <a:t>Változás elképzelése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B8A"/>
                    </a:solidFill>
                  </a:tcPr>
                </a:tc>
                <a:tc>
                  <a:txBody>
                    <a:bodyPr/>
                    <a:lstStyle/>
                    <a:p>
                      <a:r>
                        <a:rPr lang="hu-HU" b="1" i="1" dirty="0">
                          <a:solidFill>
                            <a:schemeClr val="tx1">
                              <a:lumMod val="65000"/>
                              <a:lumOff val="35000"/>
                            </a:schemeClr>
                          </a:solidFill>
                        </a:rPr>
                        <a:t>Átalakulás elérése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FFF"/>
                    </a:solidFill>
                  </a:tcPr>
                </a:tc>
                <a:extLst>
                  <a:ext uri="{0D108BD9-81ED-4DB2-BD59-A6C34878D82A}">
                    <a16:rowId xmlns:a16="http://schemas.microsoft.com/office/drawing/2014/main" val="2205132070"/>
                  </a:ext>
                </a:extLst>
              </a:tr>
              <a:tr h="376000">
                <a:tc gridSpan="3">
                  <a:txBody>
                    <a:bodyPr/>
                    <a:lstStyle/>
                    <a:p>
                      <a:r>
                        <a:rPr lang="hu-HU" b="1" dirty="0">
                          <a:solidFill>
                            <a:srgbClr val="C00000"/>
                          </a:solidFill>
                        </a:rPr>
                        <a:t>Integráció: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020780"/>
                  </a:ext>
                </a:extLst>
              </a:tr>
              <a:tr h="540000">
                <a:tc>
                  <a:txBody>
                    <a:bodyPr/>
                    <a:lstStyle/>
                    <a:p>
                      <a:r>
                        <a:rPr lang="hu-HU" sz="2000" b="1" dirty="0">
                          <a:solidFill>
                            <a:schemeClr val="tx1"/>
                          </a:solidFill>
                        </a:rPr>
                        <a:t>Rendszerek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96D"/>
                    </a:solidFill>
                  </a:tcPr>
                </a:tc>
                <a:tc>
                  <a:txBody>
                    <a:bodyPr/>
                    <a:lstStyle/>
                    <a:p>
                      <a:r>
                        <a:rPr lang="hu-HU" sz="2000" b="1" dirty="0">
                          <a:solidFill>
                            <a:schemeClr val="tx1"/>
                          </a:solidFill>
                        </a:rPr>
                        <a:t>Jövőkép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B8A">
                        <a:alpha val="89804"/>
                      </a:srgbClr>
                    </a:solidFill>
                  </a:tcPr>
                </a:tc>
                <a:tc>
                  <a:txBody>
                    <a:bodyPr/>
                    <a:lstStyle/>
                    <a:p>
                      <a:r>
                        <a:rPr lang="hu-HU" sz="2000" b="1" dirty="0">
                          <a:solidFill>
                            <a:schemeClr val="tx1"/>
                          </a:solidFill>
                        </a:rPr>
                        <a:t>Részvétel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FFF"/>
                    </a:solidFill>
                  </a:tcPr>
                </a:tc>
                <a:extLst>
                  <a:ext uri="{0D108BD9-81ED-4DB2-BD59-A6C34878D82A}">
                    <a16:rowId xmlns:a16="http://schemas.microsoft.com/office/drawing/2014/main" val="2324940039"/>
                  </a:ext>
                </a:extLst>
              </a:tr>
              <a:tr h="376000">
                <a:tc gridSpan="3">
                  <a:txBody>
                    <a:bodyPr/>
                    <a:lstStyle/>
                    <a:p>
                      <a:r>
                        <a:rPr lang="hu-HU" b="1" dirty="0" err="1">
                          <a:solidFill>
                            <a:srgbClr val="C00000"/>
                          </a:solidFill>
                        </a:rPr>
                        <a:t>Bevonódás</a:t>
                      </a:r>
                      <a:r>
                        <a:rPr lang="hu-HU" b="1" dirty="0">
                          <a:solidFill>
                            <a:srgbClr val="C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169693"/>
                  </a:ext>
                </a:extLst>
              </a:tr>
              <a:tr h="540000">
                <a:tc>
                  <a:txBody>
                    <a:bodyPr/>
                    <a:lstStyle/>
                    <a:p>
                      <a:r>
                        <a:rPr lang="hu-HU" sz="2000" b="1" dirty="0">
                          <a:solidFill>
                            <a:schemeClr val="tx1"/>
                          </a:solidFill>
                        </a:rPr>
                        <a:t>Figyelem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96D"/>
                    </a:solidFill>
                  </a:tcPr>
                </a:tc>
                <a:tc>
                  <a:txBody>
                    <a:bodyPr/>
                    <a:lstStyle/>
                    <a:p>
                      <a:r>
                        <a:rPr lang="hu-HU" sz="2000" b="1" dirty="0">
                          <a:solidFill>
                            <a:schemeClr val="tx1"/>
                          </a:solidFill>
                        </a:rPr>
                        <a:t>Empátia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B8A"/>
                    </a:solidFill>
                  </a:tcPr>
                </a:tc>
                <a:tc>
                  <a:txBody>
                    <a:bodyPr/>
                    <a:lstStyle/>
                    <a:p>
                      <a:r>
                        <a:rPr lang="hu-HU" sz="2000" b="1" dirty="0">
                          <a:solidFill>
                            <a:schemeClr val="tx1"/>
                          </a:solidFill>
                        </a:rPr>
                        <a:t>Elköteleződés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FFF"/>
                    </a:solidFill>
                  </a:tcPr>
                </a:tc>
                <a:extLst>
                  <a:ext uri="{0D108BD9-81ED-4DB2-BD59-A6C34878D82A}">
                    <a16:rowId xmlns:a16="http://schemas.microsoft.com/office/drawing/2014/main" val="1480776292"/>
                  </a:ext>
                </a:extLst>
              </a:tr>
              <a:tr h="376000">
                <a:tc gridSpan="2">
                  <a:txBody>
                    <a:bodyPr/>
                    <a:lstStyle/>
                    <a:p>
                      <a:r>
                        <a:rPr lang="hu-HU" b="1" dirty="0">
                          <a:solidFill>
                            <a:srgbClr val="C00000"/>
                          </a:solidFill>
                        </a:rPr>
                        <a:t>Gyakorlat: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hu-H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422765"/>
                  </a:ext>
                </a:extLst>
              </a:tr>
              <a:tr h="540000">
                <a:tc>
                  <a:txBody>
                    <a:bodyPr/>
                    <a:lstStyle/>
                    <a:p>
                      <a:r>
                        <a:rPr lang="hu-HU" sz="2000" b="1" dirty="0" err="1">
                          <a:solidFill>
                            <a:schemeClr val="tx1"/>
                          </a:solidFill>
                        </a:rPr>
                        <a:t>Transzdiszciplinaritás</a:t>
                      </a:r>
                      <a:endParaRPr lang="hu-HU"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96D"/>
                    </a:solidFill>
                  </a:tcPr>
                </a:tc>
                <a:tc>
                  <a:txBody>
                    <a:bodyPr/>
                    <a:lstStyle/>
                    <a:p>
                      <a:r>
                        <a:rPr lang="hu-HU" sz="2000" b="1" dirty="0">
                          <a:solidFill>
                            <a:schemeClr val="tx1"/>
                          </a:solidFill>
                        </a:rPr>
                        <a:t>Innováció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B8A"/>
                    </a:solidFill>
                  </a:tcPr>
                </a:tc>
                <a:tc>
                  <a:txBody>
                    <a:bodyPr/>
                    <a:lstStyle/>
                    <a:p>
                      <a:r>
                        <a:rPr lang="hu-HU" sz="2000" b="1" dirty="0">
                          <a:solidFill>
                            <a:schemeClr val="tx1"/>
                          </a:solidFill>
                        </a:rPr>
                        <a:t>Cselekvés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FFF"/>
                    </a:solidFill>
                  </a:tcPr>
                </a:tc>
                <a:extLst>
                  <a:ext uri="{0D108BD9-81ED-4DB2-BD59-A6C34878D82A}">
                    <a16:rowId xmlns:a16="http://schemas.microsoft.com/office/drawing/2014/main" val="2368393853"/>
                  </a:ext>
                </a:extLst>
              </a:tr>
              <a:tr h="376000">
                <a:tc gridSpan="2">
                  <a:txBody>
                    <a:bodyPr/>
                    <a:lstStyle/>
                    <a:p>
                      <a:r>
                        <a:rPr lang="hu-HU" b="1" dirty="0">
                          <a:solidFill>
                            <a:srgbClr val="C00000"/>
                          </a:solidFill>
                        </a:rPr>
                        <a:t>Reflexió: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hu-H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hu-H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793125"/>
                  </a:ext>
                </a:extLst>
              </a:tr>
              <a:tr h="504000">
                <a:tc>
                  <a:txBody>
                    <a:bodyPr/>
                    <a:lstStyle/>
                    <a:p>
                      <a:r>
                        <a:rPr lang="hu-HU" sz="2000" b="1" dirty="0">
                          <a:solidFill>
                            <a:schemeClr val="tx1"/>
                          </a:solidFill>
                        </a:rPr>
                        <a:t>Értékelés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96D"/>
                    </a:solidFill>
                  </a:tcPr>
                </a:tc>
                <a:tc>
                  <a:txBody>
                    <a:bodyPr/>
                    <a:lstStyle/>
                    <a:p>
                      <a:r>
                        <a:rPr lang="hu-HU" sz="2000" b="1" dirty="0">
                          <a:solidFill>
                            <a:schemeClr val="tx1"/>
                          </a:solidFill>
                        </a:rPr>
                        <a:t>Felelősség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EB8A"/>
                    </a:solidFill>
                  </a:tcPr>
                </a:tc>
                <a:tc>
                  <a:txBody>
                    <a:bodyPr/>
                    <a:lstStyle/>
                    <a:p>
                      <a:r>
                        <a:rPr lang="hu-HU" sz="2000" b="1" dirty="0">
                          <a:solidFill>
                            <a:schemeClr val="tx1"/>
                          </a:solidFill>
                        </a:rPr>
                        <a:t>Döntésképesség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FAFFF"/>
                    </a:solidFill>
                  </a:tcPr>
                </a:tc>
                <a:extLst>
                  <a:ext uri="{0D108BD9-81ED-4DB2-BD59-A6C34878D82A}">
                    <a16:rowId xmlns:a16="http://schemas.microsoft.com/office/drawing/2014/main" val="818420788"/>
                  </a:ext>
                </a:extLst>
              </a:tr>
            </a:tbl>
          </a:graphicData>
        </a:graphic>
      </p:graphicFrame>
    </p:spTree>
    <p:extLst>
      <p:ext uri="{BB962C8B-B14F-4D97-AF65-F5344CB8AC3E}">
        <p14:creationId xmlns:p14="http://schemas.microsoft.com/office/powerpoint/2010/main" val="18533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2AB95A-09A8-4BB0-8FE5-681FE68F8523}"/>
              </a:ext>
            </a:extLst>
          </p:cNvPr>
          <p:cNvSpPr>
            <a:spLocks noGrp="1"/>
          </p:cNvSpPr>
          <p:nvPr>
            <p:ph type="title"/>
          </p:nvPr>
        </p:nvSpPr>
        <p:spPr/>
        <p:txBody>
          <a:bodyPr/>
          <a:lstStyle/>
          <a:p>
            <a:r>
              <a:rPr lang="hu-HU" dirty="0"/>
              <a:t>Példa: </a:t>
            </a:r>
            <a:r>
              <a:rPr lang="hu-HU" dirty="0" err="1"/>
              <a:t>transzdiszciplinaritás</a:t>
            </a:r>
            <a:endParaRPr lang="hu-HU" dirty="0"/>
          </a:p>
        </p:txBody>
      </p:sp>
      <p:sp>
        <p:nvSpPr>
          <p:cNvPr id="3" name="Tartalom helye 2">
            <a:extLst>
              <a:ext uri="{FF2B5EF4-FFF2-40B4-BE49-F238E27FC236}">
                <a16:creationId xmlns:a16="http://schemas.microsoft.com/office/drawing/2014/main" id="{05FA1511-FB08-4FBA-B4F3-0285E4237F11}"/>
              </a:ext>
            </a:extLst>
          </p:cNvPr>
          <p:cNvSpPr>
            <a:spLocks noGrp="1"/>
          </p:cNvSpPr>
          <p:nvPr>
            <p:ph idx="1"/>
          </p:nvPr>
        </p:nvSpPr>
        <p:spPr/>
        <p:txBody>
          <a:bodyPr>
            <a:normAutofit fontScale="92500" lnSpcReduction="10000"/>
          </a:bodyPr>
          <a:lstStyle/>
          <a:p>
            <a:r>
              <a:rPr lang="hu-HU" dirty="0"/>
              <a:t>Szerepjáték – iskolaszék különböző szereplőkkel, küldetés megfogalmazása</a:t>
            </a:r>
          </a:p>
          <a:p>
            <a:r>
              <a:rPr lang="hu-HU" dirty="0"/>
              <a:t>Elmélet: valós problémák </a:t>
            </a:r>
            <a:r>
              <a:rPr lang="hu-HU" dirty="0" err="1"/>
              <a:t>transzdiszciplinaritása</a:t>
            </a:r>
            <a:endParaRPr lang="hu-HU" dirty="0"/>
          </a:p>
          <a:p>
            <a:r>
              <a:rPr lang="hu-HU" dirty="0"/>
              <a:t>Gyakorlatok: értékek – kultúrák közötti megértés:</a:t>
            </a:r>
          </a:p>
          <a:p>
            <a:pPr lvl="1"/>
            <a:r>
              <a:rPr lang="hu-HU" dirty="0"/>
              <a:t>Pezsgőspohár-modell (szegények – gazdagok)</a:t>
            </a:r>
          </a:p>
          <a:p>
            <a:pPr lvl="1"/>
            <a:r>
              <a:rPr lang="hu-HU" dirty="0"/>
              <a:t>Vagyon és érték ábra elemzése</a:t>
            </a:r>
          </a:p>
          <a:p>
            <a:pPr lvl="1"/>
            <a:r>
              <a:rPr lang="hu-HU" dirty="0"/>
              <a:t>Saját értékek elhelyezése ábrán</a:t>
            </a:r>
          </a:p>
          <a:p>
            <a:pPr lvl="1"/>
            <a:r>
              <a:rPr lang="hu-HU" dirty="0"/>
              <a:t>Kérdések felvetése képek alapján</a:t>
            </a:r>
          </a:p>
          <a:p>
            <a:r>
              <a:rPr lang="hu-HU" dirty="0"/>
              <a:t>Saját előrejelzések tervezése egy kisvárosról</a:t>
            </a:r>
          </a:p>
          <a:p>
            <a:r>
              <a:rPr lang="hu-HU" dirty="0"/>
              <a:t>Reflexiók a kompetencia definíciója alapján</a:t>
            </a:r>
          </a:p>
          <a:p>
            <a:r>
              <a:rPr lang="hu-HU" dirty="0"/>
              <a:t>Értékelés</a:t>
            </a:r>
          </a:p>
        </p:txBody>
      </p:sp>
    </p:spTree>
    <p:extLst>
      <p:ext uri="{BB962C8B-B14F-4D97-AF65-F5344CB8AC3E}">
        <p14:creationId xmlns:p14="http://schemas.microsoft.com/office/powerpoint/2010/main" val="101102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35DD209-A3B1-498A-91A6-F9F36441E284}"/>
              </a:ext>
            </a:extLst>
          </p:cNvPr>
          <p:cNvSpPr>
            <a:spLocks noGrp="1"/>
          </p:cNvSpPr>
          <p:nvPr>
            <p:ph type="title"/>
          </p:nvPr>
        </p:nvSpPr>
        <p:spPr/>
        <p:txBody>
          <a:bodyPr/>
          <a:lstStyle/>
          <a:p>
            <a:r>
              <a:rPr lang="hu-HU" dirty="0"/>
              <a:t>Példa: Innováció</a:t>
            </a:r>
          </a:p>
        </p:txBody>
      </p:sp>
      <p:pic>
        <p:nvPicPr>
          <p:cNvPr id="5" name="Tartalom helye 4">
            <a:extLst>
              <a:ext uri="{FF2B5EF4-FFF2-40B4-BE49-F238E27FC236}">
                <a16:creationId xmlns:a16="http://schemas.microsoft.com/office/drawing/2014/main" id="{B2064D9B-1F07-4448-BF99-001631A885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3830" y="1484244"/>
            <a:ext cx="6556339" cy="4815834"/>
          </a:xfrm>
        </p:spPr>
      </p:pic>
      <p:sp>
        <p:nvSpPr>
          <p:cNvPr id="6" name="Téglalap 5">
            <a:extLst>
              <a:ext uri="{FF2B5EF4-FFF2-40B4-BE49-F238E27FC236}">
                <a16:creationId xmlns:a16="http://schemas.microsoft.com/office/drawing/2014/main" id="{54753BB3-F434-46A7-B63B-EDA7B5669FC2}"/>
              </a:ext>
            </a:extLst>
          </p:cNvPr>
          <p:cNvSpPr/>
          <p:nvPr/>
        </p:nvSpPr>
        <p:spPr>
          <a:xfrm>
            <a:off x="5120640" y="1176467"/>
            <a:ext cx="4023360" cy="307777"/>
          </a:xfrm>
          <a:prstGeom prst="rect">
            <a:avLst/>
          </a:prstGeom>
          <a:solidFill>
            <a:schemeClr val="tx1">
              <a:lumMod val="75000"/>
              <a:lumOff val="25000"/>
            </a:schemeClr>
          </a:solidFill>
        </p:spPr>
        <p:txBody>
          <a:bodyPr wrap="square">
            <a:spAutoFit/>
          </a:bodyPr>
          <a:lstStyle/>
          <a:p>
            <a:r>
              <a:rPr lang="hu-HU" sz="1400" dirty="0" err="1">
                <a:solidFill>
                  <a:schemeClr val="bg1"/>
                </a:solidFill>
                <a:latin typeface="Roboto"/>
              </a:rPr>
              <a:t>Wals</a:t>
            </a:r>
            <a:r>
              <a:rPr lang="hu-HU" sz="1400" dirty="0">
                <a:solidFill>
                  <a:schemeClr val="bg1"/>
                </a:solidFill>
                <a:latin typeface="Roboto"/>
              </a:rPr>
              <a:t>, 2016; George Siemens, 2005 nyomán</a:t>
            </a:r>
            <a:endParaRPr lang="hu-HU" sz="1400" dirty="0">
              <a:solidFill>
                <a:schemeClr val="bg1"/>
              </a:solidFill>
            </a:endParaRPr>
          </a:p>
        </p:txBody>
      </p:sp>
    </p:spTree>
    <p:extLst>
      <p:ext uri="{BB962C8B-B14F-4D97-AF65-F5344CB8AC3E}">
        <p14:creationId xmlns:p14="http://schemas.microsoft.com/office/powerpoint/2010/main" val="196385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32C2F2-FD6C-4CE4-BA9F-4CF78849BB72}"/>
              </a:ext>
            </a:extLst>
          </p:cNvPr>
          <p:cNvSpPr>
            <a:spLocks noGrp="1"/>
          </p:cNvSpPr>
          <p:nvPr>
            <p:ph type="title"/>
          </p:nvPr>
        </p:nvSpPr>
        <p:spPr>
          <a:xfrm>
            <a:off x="623888" y="2332382"/>
            <a:ext cx="7886700" cy="1345582"/>
          </a:xfrm>
        </p:spPr>
        <p:txBody>
          <a:bodyPr/>
          <a:lstStyle/>
          <a:p>
            <a:r>
              <a:rPr lang="hu-HU" dirty="0"/>
              <a:t>Hogyan folytassuk?</a:t>
            </a:r>
          </a:p>
        </p:txBody>
      </p:sp>
      <p:sp>
        <p:nvSpPr>
          <p:cNvPr id="6" name="Szöveg helye 5">
            <a:extLst>
              <a:ext uri="{FF2B5EF4-FFF2-40B4-BE49-F238E27FC236}">
                <a16:creationId xmlns:a16="http://schemas.microsoft.com/office/drawing/2014/main" id="{11DE1EE2-691F-4EDE-B2F7-E29BFD2BE6F1}"/>
              </a:ext>
            </a:extLst>
          </p:cNvPr>
          <p:cNvSpPr>
            <a:spLocks noGrp="1"/>
          </p:cNvSpPr>
          <p:nvPr>
            <p:ph type="body" idx="1"/>
          </p:nvPr>
        </p:nvSpPr>
        <p:spPr>
          <a:xfrm>
            <a:off x="795130" y="3816626"/>
            <a:ext cx="7715458" cy="2438400"/>
          </a:xfrm>
          <a:solidFill>
            <a:schemeClr val="tx1">
              <a:lumMod val="85000"/>
              <a:lumOff val="15000"/>
            </a:schemeClr>
          </a:solidFill>
        </p:spPr>
        <p:txBody>
          <a:bodyPr>
            <a:normAutofit/>
          </a:bodyPr>
          <a:lstStyle/>
          <a:p>
            <a:r>
              <a:rPr lang="hu-HU" sz="2800" b="1" dirty="0">
                <a:solidFill>
                  <a:schemeClr val="bg1"/>
                </a:solidFill>
              </a:rPr>
              <a:t>Kapcsolat:</a:t>
            </a:r>
          </a:p>
          <a:p>
            <a:r>
              <a:rPr lang="hu-HU" dirty="0">
                <a:solidFill>
                  <a:schemeClr val="bg1"/>
                </a:solidFill>
                <a:hlinkClick r:id="rId2"/>
              </a:rPr>
              <a:t>retimon@gmail.com</a:t>
            </a:r>
            <a:endParaRPr lang="hu-HU" dirty="0">
              <a:solidFill>
                <a:schemeClr val="bg1"/>
              </a:solidFill>
            </a:endParaRPr>
          </a:p>
          <a:p>
            <a:pPr lvl="6">
              <a:spcBef>
                <a:spcPts val="1800"/>
              </a:spcBef>
            </a:pPr>
            <a:r>
              <a:rPr lang="hu-HU" sz="2800" b="1" dirty="0">
                <a:solidFill>
                  <a:schemeClr val="bg1"/>
                </a:solidFill>
              </a:rPr>
              <a:t>További információk:</a:t>
            </a:r>
          </a:p>
          <a:p>
            <a:pPr lvl="6"/>
            <a:r>
              <a:rPr lang="hu-HU" sz="2400" dirty="0">
                <a:solidFill>
                  <a:schemeClr val="bg1"/>
                </a:solidFill>
                <a:hlinkClick r:id="rId3"/>
              </a:rPr>
              <a:t>http://www.kuttanar.hu/</a:t>
            </a:r>
            <a:endParaRPr lang="hu-HU" sz="2400" dirty="0">
              <a:solidFill>
                <a:schemeClr val="bg1"/>
              </a:solidFill>
            </a:endParaRPr>
          </a:p>
          <a:p>
            <a:pPr lvl="6"/>
            <a:r>
              <a:rPr lang="hu-HU" sz="2400" dirty="0">
                <a:solidFill>
                  <a:schemeClr val="bg1"/>
                </a:solidFill>
                <a:hlinkClick r:id="rId4"/>
              </a:rPr>
              <a:t>http://aroundersenseofpurpose.eu/</a:t>
            </a:r>
            <a:r>
              <a:rPr lang="hu-HU" sz="2400" dirty="0">
                <a:solidFill>
                  <a:schemeClr val="bg1"/>
                </a:solidFill>
              </a:rPr>
              <a:t> </a:t>
            </a:r>
          </a:p>
          <a:p>
            <a:endParaRPr lang="hu-HU" dirty="0"/>
          </a:p>
        </p:txBody>
      </p:sp>
    </p:spTree>
    <p:extLst>
      <p:ext uri="{BB962C8B-B14F-4D97-AF65-F5344CB8AC3E}">
        <p14:creationId xmlns:p14="http://schemas.microsoft.com/office/powerpoint/2010/main" val="372915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DCCA644-1755-40C9-BB9F-2E98FEDBE7C8}"/>
              </a:ext>
            </a:extLst>
          </p:cNvPr>
          <p:cNvSpPr>
            <a:spLocks noGrp="1"/>
          </p:cNvSpPr>
          <p:nvPr>
            <p:ph type="title"/>
          </p:nvPr>
        </p:nvSpPr>
        <p:spPr/>
        <p:txBody>
          <a:bodyPr/>
          <a:lstStyle/>
          <a:p>
            <a:r>
              <a:rPr lang="hu-HU" dirty="0"/>
              <a:t>Kik vagyunk?</a:t>
            </a:r>
          </a:p>
        </p:txBody>
      </p:sp>
      <p:sp>
        <p:nvSpPr>
          <p:cNvPr id="3" name="Tartalom helye 2">
            <a:extLst>
              <a:ext uri="{FF2B5EF4-FFF2-40B4-BE49-F238E27FC236}">
                <a16:creationId xmlns:a16="http://schemas.microsoft.com/office/drawing/2014/main" id="{195D4D30-367D-4DAB-9BA9-E6768C286CAC}"/>
              </a:ext>
            </a:extLst>
          </p:cNvPr>
          <p:cNvSpPr>
            <a:spLocks noGrp="1"/>
          </p:cNvSpPr>
          <p:nvPr>
            <p:ph idx="1"/>
          </p:nvPr>
        </p:nvSpPr>
        <p:spPr/>
        <p:txBody>
          <a:bodyPr/>
          <a:lstStyle/>
          <a:p>
            <a:r>
              <a:rPr lang="en-GB" dirty="0"/>
              <a:t>Gloucestershire</a:t>
            </a:r>
            <a:r>
              <a:rPr lang="hu-HU" dirty="0"/>
              <a:t>-i Egyetem</a:t>
            </a:r>
            <a:r>
              <a:rPr lang="en-GB" dirty="0"/>
              <a:t> (</a:t>
            </a:r>
            <a:r>
              <a:rPr lang="hu-HU" dirty="0" err="1"/>
              <a:t>Cheltenham</a:t>
            </a:r>
            <a:r>
              <a:rPr lang="hu-HU" dirty="0"/>
              <a:t>, Nagy-Britannia</a:t>
            </a:r>
            <a:r>
              <a:rPr lang="en-GB" dirty="0"/>
              <a:t>)</a:t>
            </a:r>
          </a:p>
          <a:p>
            <a:r>
              <a:rPr lang="en-GB" dirty="0"/>
              <a:t>Frederick </a:t>
            </a:r>
            <a:r>
              <a:rPr lang="hu-HU" dirty="0"/>
              <a:t>Egyetem</a:t>
            </a:r>
            <a:r>
              <a:rPr lang="en-GB" dirty="0"/>
              <a:t> (Nicosia, C</a:t>
            </a:r>
            <a:r>
              <a:rPr lang="hu-HU" dirty="0"/>
              <a:t>i</a:t>
            </a:r>
            <a:r>
              <a:rPr lang="en-GB" dirty="0" err="1"/>
              <a:t>prus</a:t>
            </a:r>
            <a:r>
              <a:rPr lang="en-GB" dirty="0"/>
              <a:t>) </a:t>
            </a:r>
          </a:p>
          <a:p>
            <a:r>
              <a:rPr lang="hu-HU" dirty="0"/>
              <a:t>A Fenntarthatóság Tudományának Olaszországi Egyesülete </a:t>
            </a:r>
            <a:r>
              <a:rPr lang="en-GB" dirty="0"/>
              <a:t>(R</a:t>
            </a:r>
            <a:r>
              <a:rPr lang="hu-HU" dirty="0" err="1"/>
              <a:t>óma</a:t>
            </a:r>
            <a:r>
              <a:rPr lang="en-GB" dirty="0"/>
              <a:t>, </a:t>
            </a:r>
            <a:r>
              <a:rPr lang="hu-HU" dirty="0"/>
              <a:t>Olaszország</a:t>
            </a:r>
            <a:r>
              <a:rPr lang="en-GB" dirty="0"/>
              <a:t>)</a:t>
            </a:r>
          </a:p>
          <a:p>
            <a:r>
              <a:rPr lang="en-GB" dirty="0" err="1"/>
              <a:t>Duurzame</a:t>
            </a:r>
            <a:r>
              <a:rPr lang="en-GB" dirty="0"/>
              <a:t> PABO (Oostburg, </a:t>
            </a:r>
            <a:r>
              <a:rPr lang="hu-HU" dirty="0"/>
              <a:t>Hollandia</a:t>
            </a:r>
            <a:r>
              <a:rPr lang="en-GB" dirty="0"/>
              <a:t>)</a:t>
            </a:r>
          </a:p>
          <a:p>
            <a:r>
              <a:rPr lang="en-GB" dirty="0"/>
              <a:t>Tallinn</a:t>
            </a:r>
            <a:r>
              <a:rPr lang="hu-HU" dirty="0"/>
              <a:t>i Egyetem</a:t>
            </a:r>
            <a:r>
              <a:rPr lang="en-GB" dirty="0"/>
              <a:t> (Tallinn, </a:t>
            </a:r>
            <a:r>
              <a:rPr lang="hu-HU" dirty="0"/>
              <a:t>Észtország</a:t>
            </a:r>
            <a:r>
              <a:rPr lang="en-GB" dirty="0"/>
              <a:t>) </a:t>
            </a:r>
            <a:endParaRPr lang="hu-HU" dirty="0"/>
          </a:p>
          <a:p>
            <a:r>
              <a:rPr lang="hu-HU" dirty="0"/>
              <a:t>Kutató Tanárok Országos Szövetsége </a:t>
            </a:r>
            <a:r>
              <a:rPr lang="en-GB" dirty="0"/>
              <a:t>(Budapest, </a:t>
            </a:r>
            <a:r>
              <a:rPr lang="hu-HU" dirty="0"/>
              <a:t>Magyarország</a:t>
            </a:r>
            <a:r>
              <a:rPr lang="en-GB" dirty="0"/>
              <a:t>)</a:t>
            </a:r>
          </a:p>
          <a:p>
            <a:endParaRPr lang="en-GB" dirty="0"/>
          </a:p>
        </p:txBody>
      </p:sp>
    </p:spTree>
    <p:extLst>
      <p:ext uri="{BB962C8B-B14F-4D97-AF65-F5344CB8AC3E}">
        <p14:creationId xmlns:p14="http://schemas.microsoft.com/office/powerpoint/2010/main" val="174372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DD558A-5393-4355-A780-70BFFD185861}"/>
              </a:ext>
            </a:extLst>
          </p:cNvPr>
          <p:cNvSpPr>
            <a:spLocks noGrp="1"/>
          </p:cNvSpPr>
          <p:nvPr>
            <p:ph type="title"/>
          </p:nvPr>
        </p:nvSpPr>
        <p:spPr/>
        <p:txBody>
          <a:bodyPr/>
          <a:lstStyle/>
          <a:p>
            <a:r>
              <a:rPr lang="hu-HU" dirty="0"/>
              <a:t>Fenntartható fejlődés</a:t>
            </a:r>
          </a:p>
        </p:txBody>
      </p:sp>
      <p:pic>
        <p:nvPicPr>
          <p:cNvPr id="6" name="Kép 5">
            <a:extLst>
              <a:ext uri="{FF2B5EF4-FFF2-40B4-BE49-F238E27FC236}">
                <a16:creationId xmlns:a16="http://schemas.microsoft.com/office/drawing/2014/main" id="{0DBD88C5-489A-4439-8B9C-9E110595A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4" y="1733651"/>
            <a:ext cx="3270895" cy="1923949"/>
          </a:xfrm>
          <a:prstGeom prst="rect">
            <a:avLst/>
          </a:prstGeom>
        </p:spPr>
      </p:pic>
      <p:pic>
        <p:nvPicPr>
          <p:cNvPr id="14" name="Kép 13">
            <a:extLst>
              <a:ext uri="{FF2B5EF4-FFF2-40B4-BE49-F238E27FC236}">
                <a16:creationId xmlns:a16="http://schemas.microsoft.com/office/drawing/2014/main" id="{626D1AB3-E9CC-4B70-B5BA-D9922D29C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308" y="2939633"/>
            <a:ext cx="3049657" cy="3049657"/>
          </a:xfrm>
          <a:prstGeom prst="rect">
            <a:avLst/>
          </a:prstGeom>
        </p:spPr>
      </p:pic>
      <p:pic>
        <p:nvPicPr>
          <p:cNvPr id="10" name="Kép 9">
            <a:extLst>
              <a:ext uri="{FF2B5EF4-FFF2-40B4-BE49-F238E27FC236}">
                <a16:creationId xmlns:a16="http://schemas.microsoft.com/office/drawing/2014/main" id="{8A089BC1-BE51-4F59-8521-B4AF64E7B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131" y="2783092"/>
            <a:ext cx="3563177" cy="3563177"/>
          </a:xfrm>
          <a:prstGeom prst="rect">
            <a:avLst/>
          </a:prstGeom>
        </p:spPr>
      </p:pic>
    </p:spTree>
    <p:extLst>
      <p:ext uri="{BB962C8B-B14F-4D97-AF65-F5344CB8AC3E}">
        <p14:creationId xmlns:p14="http://schemas.microsoft.com/office/powerpoint/2010/main" val="319557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635A16-444A-4AE6-A0A6-76631506CEC5}"/>
              </a:ext>
            </a:extLst>
          </p:cNvPr>
          <p:cNvSpPr>
            <a:spLocks noGrp="1"/>
          </p:cNvSpPr>
          <p:nvPr>
            <p:ph type="title"/>
          </p:nvPr>
        </p:nvSpPr>
        <p:spPr/>
        <p:txBody>
          <a:bodyPr/>
          <a:lstStyle/>
          <a:p>
            <a:r>
              <a:rPr lang="hu-HU" dirty="0"/>
              <a:t>A fenntartható fejlődési célok</a:t>
            </a:r>
          </a:p>
        </p:txBody>
      </p:sp>
      <p:pic>
        <p:nvPicPr>
          <p:cNvPr id="6" name="Tartalom helye 5">
            <a:extLst>
              <a:ext uri="{FF2B5EF4-FFF2-40B4-BE49-F238E27FC236}">
                <a16:creationId xmlns:a16="http://schemas.microsoft.com/office/drawing/2014/main" id="{8F6AB39A-3AE6-46BA-995F-2DE74A1ABD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810" y="2122310"/>
            <a:ext cx="7510379" cy="3901496"/>
          </a:xfrm>
        </p:spPr>
      </p:pic>
    </p:spTree>
    <p:extLst>
      <p:ext uri="{BB962C8B-B14F-4D97-AF65-F5344CB8AC3E}">
        <p14:creationId xmlns:p14="http://schemas.microsoft.com/office/powerpoint/2010/main" val="1990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254B14-23BD-493C-8C0C-41259D6207B3}"/>
              </a:ext>
            </a:extLst>
          </p:cNvPr>
          <p:cNvSpPr>
            <a:spLocks noGrp="1"/>
          </p:cNvSpPr>
          <p:nvPr>
            <p:ph type="title"/>
          </p:nvPr>
        </p:nvSpPr>
        <p:spPr/>
        <p:txBody>
          <a:bodyPr/>
          <a:lstStyle/>
          <a:p>
            <a:r>
              <a:rPr lang="hu-HU" dirty="0"/>
              <a:t>Hogyan érinti ez az oktatást?</a:t>
            </a:r>
          </a:p>
        </p:txBody>
      </p:sp>
      <p:sp>
        <p:nvSpPr>
          <p:cNvPr id="3" name="Tartalom helye 2">
            <a:extLst>
              <a:ext uri="{FF2B5EF4-FFF2-40B4-BE49-F238E27FC236}">
                <a16:creationId xmlns:a16="http://schemas.microsoft.com/office/drawing/2014/main" id="{E2FD2289-763C-4413-8D3E-F851215E06DA}"/>
              </a:ext>
            </a:extLst>
          </p:cNvPr>
          <p:cNvSpPr>
            <a:spLocks noGrp="1"/>
          </p:cNvSpPr>
          <p:nvPr>
            <p:ph idx="1"/>
          </p:nvPr>
        </p:nvSpPr>
        <p:spPr/>
        <p:txBody>
          <a:bodyPr/>
          <a:lstStyle/>
          <a:p>
            <a:pPr>
              <a:spcAft>
                <a:spcPts val="1800"/>
              </a:spcAft>
            </a:pPr>
            <a:r>
              <a:rPr lang="hu-HU" dirty="0"/>
              <a:t>A mennyiség is fontos, de a minőség még fontosabb</a:t>
            </a:r>
          </a:p>
          <a:p>
            <a:pPr>
              <a:spcAft>
                <a:spcPts val="1800"/>
              </a:spcAft>
            </a:pPr>
            <a:r>
              <a:rPr lang="hu-HU" dirty="0"/>
              <a:t>Kompetens nevelők nélkül nem lehet tanulói kompetenciákat fejleszteni</a:t>
            </a:r>
          </a:p>
          <a:p>
            <a:pPr>
              <a:spcAft>
                <a:spcPts val="1800"/>
              </a:spcAft>
            </a:pPr>
            <a:r>
              <a:rPr lang="hu-HU" dirty="0"/>
              <a:t>Kit neveljünk?</a:t>
            </a:r>
          </a:p>
          <a:p>
            <a:pPr>
              <a:spcAft>
                <a:spcPts val="1800"/>
              </a:spcAft>
            </a:pPr>
            <a:r>
              <a:rPr lang="hu-HU" dirty="0" err="1"/>
              <a:t>Panácea</a:t>
            </a:r>
            <a:r>
              <a:rPr lang="hu-HU" dirty="0"/>
              <a:t>?</a:t>
            </a:r>
          </a:p>
          <a:p>
            <a:pPr>
              <a:spcAft>
                <a:spcPts val="1800"/>
              </a:spcAft>
            </a:pPr>
            <a:r>
              <a:rPr lang="hu-HU" dirty="0"/>
              <a:t>Erősebb és gyengébb szinergiák az SDG-k között</a:t>
            </a:r>
          </a:p>
          <a:p>
            <a:pPr>
              <a:spcAft>
                <a:spcPts val="1800"/>
              </a:spcAft>
            </a:pPr>
            <a:endParaRPr lang="hu-HU" dirty="0"/>
          </a:p>
          <a:p>
            <a:pPr>
              <a:spcAft>
                <a:spcPts val="1800"/>
              </a:spcAft>
            </a:pPr>
            <a:endParaRPr lang="hu-HU" dirty="0"/>
          </a:p>
          <a:p>
            <a:endParaRPr lang="hu-HU" dirty="0"/>
          </a:p>
          <a:p>
            <a:endParaRPr lang="hu-HU" dirty="0"/>
          </a:p>
        </p:txBody>
      </p:sp>
      <p:sp>
        <p:nvSpPr>
          <p:cNvPr id="5" name="Szövegdoboz 4">
            <a:extLst>
              <a:ext uri="{FF2B5EF4-FFF2-40B4-BE49-F238E27FC236}">
                <a16:creationId xmlns:a16="http://schemas.microsoft.com/office/drawing/2014/main" id="{48F42F41-9F7F-4071-ACC1-EB226807879B}"/>
              </a:ext>
            </a:extLst>
          </p:cNvPr>
          <p:cNvSpPr txBox="1"/>
          <p:nvPr/>
        </p:nvSpPr>
        <p:spPr>
          <a:xfrm>
            <a:off x="3750365" y="3563131"/>
            <a:ext cx="5393635" cy="1477328"/>
          </a:xfrm>
          <a:prstGeom prst="rect">
            <a:avLst/>
          </a:prstGeom>
          <a:solidFill>
            <a:srgbClr val="002060"/>
          </a:solidFill>
        </p:spPr>
        <p:txBody>
          <a:bodyPr wrap="square" rtlCol="0">
            <a:spAutoFit/>
          </a:bodyPr>
          <a:lstStyle/>
          <a:p>
            <a:r>
              <a:rPr lang="hu-HU" sz="2400" b="1" dirty="0">
                <a:solidFill>
                  <a:schemeClr val="bg1"/>
                </a:solidFill>
              </a:rPr>
              <a:t>„A szűk keresztmetszet ott van, hogy nincs elég, a fenntarthatóságra nevelésben kompetens pedagógus”</a:t>
            </a:r>
            <a:endParaRPr lang="en-GB" sz="2400" b="1" dirty="0">
              <a:solidFill>
                <a:schemeClr val="bg1"/>
              </a:solidFill>
            </a:endParaRPr>
          </a:p>
          <a:p>
            <a:pPr algn="r"/>
            <a:r>
              <a:rPr lang="en-GB" sz="1400" dirty="0">
                <a:solidFill>
                  <a:schemeClr val="bg1"/>
                </a:solidFill>
              </a:rPr>
              <a:t>(UNECE </a:t>
            </a:r>
            <a:r>
              <a:rPr lang="hu-HU" sz="1400" dirty="0">
                <a:solidFill>
                  <a:schemeClr val="bg1"/>
                </a:solidFill>
              </a:rPr>
              <a:t>Konferencia</a:t>
            </a:r>
            <a:r>
              <a:rPr lang="en-GB" sz="1400" dirty="0">
                <a:solidFill>
                  <a:schemeClr val="bg1"/>
                </a:solidFill>
              </a:rPr>
              <a:t>, </a:t>
            </a:r>
            <a:r>
              <a:rPr lang="en-GB" sz="1400" dirty="0" err="1">
                <a:solidFill>
                  <a:schemeClr val="bg1"/>
                </a:solidFill>
              </a:rPr>
              <a:t>Belgr</a:t>
            </a:r>
            <a:r>
              <a:rPr lang="hu-HU" sz="1400" dirty="0" err="1">
                <a:solidFill>
                  <a:schemeClr val="bg1"/>
                </a:solidFill>
              </a:rPr>
              <a:t>ád</a:t>
            </a:r>
            <a:r>
              <a:rPr lang="en-GB" sz="1400" dirty="0">
                <a:solidFill>
                  <a:schemeClr val="bg1"/>
                </a:solidFill>
              </a:rPr>
              <a:t> 2007)</a:t>
            </a:r>
            <a:r>
              <a:rPr lang="en-GB" dirty="0">
                <a:solidFill>
                  <a:schemeClr val="bg1"/>
                </a:solidFill>
              </a:rPr>
              <a:t> </a:t>
            </a:r>
          </a:p>
        </p:txBody>
      </p:sp>
      <p:sp>
        <p:nvSpPr>
          <p:cNvPr id="6" name="Téglalap 5">
            <a:extLst>
              <a:ext uri="{FF2B5EF4-FFF2-40B4-BE49-F238E27FC236}">
                <a16:creationId xmlns:a16="http://schemas.microsoft.com/office/drawing/2014/main" id="{A6F9850E-8C9B-4C3E-86EC-9C5E47441375}"/>
              </a:ext>
            </a:extLst>
          </p:cNvPr>
          <p:cNvSpPr/>
          <p:nvPr/>
        </p:nvSpPr>
        <p:spPr>
          <a:xfrm>
            <a:off x="0" y="5669482"/>
            <a:ext cx="3233530" cy="369332"/>
          </a:xfrm>
          <a:prstGeom prst="rect">
            <a:avLst/>
          </a:prstGeom>
          <a:solidFill>
            <a:schemeClr val="tx1">
              <a:lumMod val="75000"/>
              <a:lumOff val="25000"/>
            </a:schemeClr>
          </a:solidFill>
        </p:spPr>
        <p:txBody>
          <a:bodyPr wrap="square">
            <a:spAutoFit/>
          </a:bodyPr>
          <a:lstStyle/>
          <a:p>
            <a:pPr algn="r"/>
            <a:r>
              <a:rPr lang="hu-HU" dirty="0">
                <a:solidFill>
                  <a:schemeClr val="bg1"/>
                </a:solidFill>
                <a:latin typeface="Roboto"/>
              </a:rPr>
              <a:t>https://goo.gl/2V2wFy</a:t>
            </a:r>
            <a:endParaRPr lang="hu-HU" dirty="0">
              <a:solidFill>
                <a:schemeClr val="bg1"/>
              </a:solidFill>
            </a:endParaRPr>
          </a:p>
        </p:txBody>
      </p:sp>
    </p:spTree>
    <p:extLst>
      <p:ext uri="{BB962C8B-B14F-4D97-AF65-F5344CB8AC3E}">
        <p14:creationId xmlns:p14="http://schemas.microsoft.com/office/powerpoint/2010/main" val="24720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7CAD444-7AF3-40CE-B3A8-BA52AB0C2430}"/>
              </a:ext>
            </a:extLst>
          </p:cNvPr>
          <p:cNvSpPr>
            <a:spLocks noGrp="1"/>
          </p:cNvSpPr>
          <p:nvPr>
            <p:ph type="title"/>
          </p:nvPr>
        </p:nvSpPr>
        <p:spPr/>
        <p:txBody>
          <a:bodyPr/>
          <a:lstStyle/>
          <a:p>
            <a:r>
              <a:rPr lang="hu-HU" dirty="0"/>
              <a:t>UNECE keretrendszer</a:t>
            </a:r>
          </a:p>
        </p:txBody>
      </p:sp>
      <p:pic>
        <p:nvPicPr>
          <p:cNvPr id="6" name="Tartalom helye 8">
            <a:extLst>
              <a:ext uri="{FF2B5EF4-FFF2-40B4-BE49-F238E27FC236}">
                <a16:creationId xmlns:a16="http://schemas.microsoft.com/office/drawing/2014/main" id="{880E7927-3EA5-4DBD-B9FD-8BE53D2F6BEA}"/>
              </a:ext>
            </a:extLst>
          </p:cNvPr>
          <p:cNvPicPr>
            <a:picLocks noChangeAspect="1"/>
          </p:cNvPicPr>
          <p:nvPr/>
        </p:nvPicPr>
        <p:blipFill>
          <a:blip r:embed="rId2"/>
          <a:stretch>
            <a:fillRect/>
          </a:stretch>
        </p:blipFill>
        <p:spPr>
          <a:xfrm>
            <a:off x="7434470" y="2060021"/>
            <a:ext cx="1533114" cy="2153088"/>
          </a:xfrm>
          <a:prstGeom prst="rect">
            <a:avLst/>
          </a:prstGeom>
        </p:spPr>
      </p:pic>
      <p:sp>
        <p:nvSpPr>
          <p:cNvPr id="7" name="Téglalap 6">
            <a:extLst>
              <a:ext uri="{FF2B5EF4-FFF2-40B4-BE49-F238E27FC236}">
                <a16:creationId xmlns:a16="http://schemas.microsoft.com/office/drawing/2014/main" id="{F74A22EE-2302-4BBE-A104-60061CC1271F}"/>
              </a:ext>
            </a:extLst>
          </p:cNvPr>
          <p:cNvSpPr/>
          <p:nvPr/>
        </p:nvSpPr>
        <p:spPr>
          <a:xfrm>
            <a:off x="6241774" y="1690689"/>
            <a:ext cx="2902226" cy="369332"/>
          </a:xfrm>
          <a:prstGeom prst="rect">
            <a:avLst/>
          </a:prstGeom>
          <a:solidFill>
            <a:schemeClr val="tx1">
              <a:lumMod val="75000"/>
              <a:lumOff val="25000"/>
            </a:schemeClr>
          </a:solidFill>
        </p:spPr>
        <p:txBody>
          <a:bodyPr wrap="square">
            <a:spAutoFit/>
          </a:bodyPr>
          <a:lstStyle/>
          <a:p>
            <a:r>
              <a:rPr lang="hu-HU" dirty="0">
                <a:solidFill>
                  <a:schemeClr val="bg1"/>
                </a:solidFill>
                <a:latin typeface="Roboto"/>
              </a:rPr>
              <a:t>https://goo.gl/9n68kF</a:t>
            </a:r>
            <a:endParaRPr lang="hu-HU" dirty="0">
              <a:solidFill>
                <a:schemeClr val="bg1"/>
              </a:solidFill>
            </a:endParaRPr>
          </a:p>
        </p:txBody>
      </p:sp>
      <p:pic>
        <p:nvPicPr>
          <p:cNvPr id="8" name="Kép 7">
            <a:extLst>
              <a:ext uri="{FF2B5EF4-FFF2-40B4-BE49-F238E27FC236}">
                <a16:creationId xmlns:a16="http://schemas.microsoft.com/office/drawing/2014/main" id="{BFB8B272-D7AD-428D-B27F-4FB0FF52CFFE}"/>
              </a:ext>
            </a:extLst>
          </p:cNvPr>
          <p:cNvPicPr>
            <a:picLocks noChangeAspect="1"/>
          </p:cNvPicPr>
          <p:nvPr/>
        </p:nvPicPr>
        <p:blipFill>
          <a:blip r:embed="rId3"/>
          <a:stretch>
            <a:fillRect/>
          </a:stretch>
        </p:blipFill>
        <p:spPr>
          <a:xfrm>
            <a:off x="176416" y="1875355"/>
            <a:ext cx="5667793" cy="4112076"/>
          </a:xfrm>
          <a:prstGeom prst="rect">
            <a:avLst/>
          </a:prstGeom>
        </p:spPr>
      </p:pic>
      <p:sp>
        <p:nvSpPr>
          <p:cNvPr id="9" name="Szövegdoboz 8">
            <a:extLst>
              <a:ext uri="{FF2B5EF4-FFF2-40B4-BE49-F238E27FC236}">
                <a16:creationId xmlns:a16="http://schemas.microsoft.com/office/drawing/2014/main" id="{7BD818FA-12FC-43B0-AC0A-DDE16B9E3AFD}"/>
              </a:ext>
            </a:extLst>
          </p:cNvPr>
          <p:cNvSpPr txBox="1"/>
          <p:nvPr/>
        </p:nvSpPr>
        <p:spPr>
          <a:xfrm>
            <a:off x="6096000" y="4213109"/>
            <a:ext cx="2871584" cy="1785104"/>
          </a:xfrm>
          <a:prstGeom prst="rect">
            <a:avLst/>
          </a:prstGeom>
          <a:noFill/>
        </p:spPr>
        <p:txBody>
          <a:bodyPr wrap="square" rtlCol="0">
            <a:spAutoFit/>
          </a:bodyPr>
          <a:lstStyle/>
          <a:p>
            <a:r>
              <a:rPr lang="hu-HU" sz="2000" dirty="0"/>
              <a:t>ENSZ Európai Gazdasági Bizottsága, 2011:</a:t>
            </a:r>
            <a:endParaRPr lang="en-GB" sz="2000" dirty="0"/>
          </a:p>
          <a:p>
            <a:pPr marL="285750" indent="-285750">
              <a:buFont typeface="Arial" panose="020B0604020202020204" pitchFamily="34" charset="0"/>
              <a:buChar char="•"/>
            </a:pPr>
            <a:r>
              <a:rPr lang="hu-HU" sz="1400" dirty="0"/>
              <a:t>Általános ajánlások szakpolitikai döntéshozók számára </a:t>
            </a:r>
          </a:p>
          <a:p>
            <a:pPr marL="285750" indent="-285750">
              <a:buFont typeface="Arial" panose="020B0604020202020204" pitchFamily="34" charset="0"/>
              <a:buChar char="•"/>
            </a:pPr>
            <a:r>
              <a:rPr lang="hu-HU" sz="1400" dirty="0"/>
              <a:t>A fenntarthatósággal kapcsolatos kulcskompetenciák rendszere a nevelők-oktatók számára</a:t>
            </a:r>
            <a:endParaRPr lang="en-GB" sz="1400" dirty="0"/>
          </a:p>
        </p:txBody>
      </p:sp>
    </p:spTree>
    <p:extLst>
      <p:ext uri="{BB962C8B-B14F-4D97-AF65-F5344CB8AC3E}">
        <p14:creationId xmlns:p14="http://schemas.microsoft.com/office/powerpoint/2010/main" val="410168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09342A0-2733-4324-9C12-373567E2D46D}"/>
              </a:ext>
            </a:extLst>
          </p:cNvPr>
          <p:cNvSpPr>
            <a:spLocks noGrp="1"/>
          </p:cNvSpPr>
          <p:nvPr>
            <p:ph type="title"/>
          </p:nvPr>
        </p:nvSpPr>
        <p:spPr/>
        <p:txBody>
          <a:bodyPr/>
          <a:lstStyle/>
          <a:p>
            <a:r>
              <a:rPr lang="hu-HU" dirty="0"/>
              <a:t>Miért szükséges ez a projekt?</a:t>
            </a:r>
          </a:p>
        </p:txBody>
      </p:sp>
      <p:sp>
        <p:nvSpPr>
          <p:cNvPr id="3" name="Tartalom helye 2">
            <a:extLst>
              <a:ext uri="{FF2B5EF4-FFF2-40B4-BE49-F238E27FC236}">
                <a16:creationId xmlns:a16="http://schemas.microsoft.com/office/drawing/2014/main" id="{A89FF096-F251-4260-BD49-C227B5CFE7A7}"/>
              </a:ext>
            </a:extLst>
          </p:cNvPr>
          <p:cNvSpPr>
            <a:spLocks noGrp="1"/>
          </p:cNvSpPr>
          <p:nvPr>
            <p:ph idx="1"/>
          </p:nvPr>
        </p:nvSpPr>
        <p:spPr/>
        <p:txBody>
          <a:bodyPr/>
          <a:lstStyle/>
          <a:p>
            <a:pPr>
              <a:spcAft>
                <a:spcPts val="1800"/>
              </a:spcAft>
            </a:pPr>
            <a:r>
              <a:rPr lang="hu-HU" dirty="0"/>
              <a:t>A kifinomult keretrendszer nem feltétlenül </a:t>
            </a:r>
            <a:r>
              <a:rPr lang="hu-HU" dirty="0" err="1"/>
              <a:t>ültetődik</a:t>
            </a:r>
            <a:r>
              <a:rPr lang="hu-HU" dirty="0"/>
              <a:t> át a gyakorlatba</a:t>
            </a:r>
          </a:p>
          <a:p>
            <a:pPr>
              <a:spcAft>
                <a:spcPts val="1800"/>
              </a:spcAft>
            </a:pPr>
            <a:r>
              <a:rPr lang="hu-HU" dirty="0"/>
              <a:t>Gyakorlatközpontú megközelítés</a:t>
            </a:r>
          </a:p>
          <a:p>
            <a:pPr>
              <a:spcAft>
                <a:spcPts val="1800"/>
              </a:spcAft>
            </a:pPr>
            <a:r>
              <a:rPr lang="hu-HU" dirty="0"/>
              <a:t>A nevelői személyiségjegyek markánsabb hangsúlyai</a:t>
            </a:r>
          </a:p>
          <a:p>
            <a:pPr>
              <a:spcAft>
                <a:spcPts val="1800"/>
              </a:spcAft>
            </a:pPr>
            <a:r>
              <a:rPr lang="hu-HU" dirty="0"/>
              <a:t>Ne csak modell, de minta, képzés és értékelés is legyen</a:t>
            </a:r>
          </a:p>
        </p:txBody>
      </p:sp>
    </p:spTree>
    <p:extLst>
      <p:ext uri="{BB962C8B-B14F-4D97-AF65-F5344CB8AC3E}">
        <p14:creationId xmlns:p14="http://schemas.microsoft.com/office/powerpoint/2010/main" val="306823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FD0C51-7F31-46C3-B7B4-02A05220CB90}"/>
              </a:ext>
            </a:extLst>
          </p:cNvPr>
          <p:cNvSpPr>
            <a:spLocks noGrp="1"/>
          </p:cNvSpPr>
          <p:nvPr>
            <p:ph type="title"/>
          </p:nvPr>
        </p:nvSpPr>
        <p:spPr/>
        <p:txBody>
          <a:bodyPr/>
          <a:lstStyle/>
          <a:p>
            <a:r>
              <a:rPr lang="hu-HU" dirty="0"/>
              <a:t>A projekt céljai</a:t>
            </a:r>
          </a:p>
        </p:txBody>
      </p:sp>
      <p:sp>
        <p:nvSpPr>
          <p:cNvPr id="3" name="Tartalom helye 2">
            <a:extLst>
              <a:ext uri="{FF2B5EF4-FFF2-40B4-BE49-F238E27FC236}">
                <a16:creationId xmlns:a16="http://schemas.microsoft.com/office/drawing/2014/main" id="{5BC201DD-EE1B-4D0D-8BD1-65BAAC06BB66}"/>
              </a:ext>
            </a:extLst>
          </p:cNvPr>
          <p:cNvSpPr>
            <a:spLocks noGrp="1"/>
          </p:cNvSpPr>
          <p:nvPr>
            <p:ph idx="1"/>
          </p:nvPr>
        </p:nvSpPr>
        <p:spPr/>
        <p:txBody>
          <a:bodyPr>
            <a:normAutofit fontScale="70000" lnSpcReduction="20000"/>
          </a:bodyPr>
          <a:lstStyle/>
          <a:p>
            <a:pPr marL="514350" indent="-514350">
              <a:buAutoNum type="arabicPeriod"/>
            </a:pPr>
            <a:r>
              <a:rPr lang="en-GB" dirty="0"/>
              <a:t>…</a:t>
            </a:r>
            <a:r>
              <a:rPr lang="hu-HU" dirty="0"/>
              <a:t>gyakorlati </a:t>
            </a:r>
            <a:r>
              <a:rPr lang="hu-HU" sz="3200" b="1" dirty="0"/>
              <a:t>akkreditációs modellt fejlesszen ki</a:t>
            </a:r>
            <a:r>
              <a:rPr lang="hu-HU" dirty="0"/>
              <a:t>, amelyet a pedagógusképzők az európai gyakorlatban is alkalmazni tudnak. </a:t>
            </a:r>
            <a:br>
              <a:rPr lang="en-GB" dirty="0"/>
            </a:br>
            <a:endParaRPr lang="en-GB" dirty="0"/>
          </a:p>
          <a:p>
            <a:pPr marL="514350" indent="-514350">
              <a:buAutoNum type="arabicPeriod"/>
            </a:pPr>
            <a:r>
              <a:rPr lang="en-GB" dirty="0"/>
              <a:t>…</a:t>
            </a:r>
            <a:r>
              <a:rPr lang="hu-HU" dirty="0"/>
              <a:t>olyan </a:t>
            </a:r>
            <a:r>
              <a:rPr lang="hu-HU" sz="3200" b="1" dirty="0"/>
              <a:t>„eszközöket és iránymutatást” fejlesszenek ki és terjesszenek el</a:t>
            </a:r>
            <a:r>
              <a:rPr lang="hu-HU" dirty="0"/>
              <a:t>, amely elősegíti, hogy a pedagógusképzők az akkreditációs modellt alkalmazzák. </a:t>
            </a:r>
            <a:br>
              <a:rPr lang="en-GB" dirty="0"/>
            </a:br>
            <a:r>
              <a:rPr lang="en-GB" dirty="0"/>
              <a:t> </a:t>
            </a:r>
          </a:p>
          <a:p>
            <a:pPr marL="514350" indent="-514350">
              <a:buAutoNum type="arabicPeriod"/>
            </a:pPr>
            <a:r>
              <a:rPr lang="en-GB" dirty="0"/>
              <a:t>…</a:t>
            </a:r>
            <a:r>
              <a:rPr lang="hu-HU" dirty="0"/>
              <a:t>olyan, szélesebb körű kompetenciakészlettel </a:t>
            </a:r>
            <a:r>
              <a:rPr lang="hu-HU" sz="3200" b="1" dirty="0"/>
              <a:t>gazdagítsa a</a:t>
            </a:r>
            <a:r>
              <a:rPr lang="hu-HU" dirty="0"/>
              <a:t> hagyományos </a:t>
            </a:r>
            <a:r>
              <a:rPr lang="hu-HU" sz="3200" b="1" dirty="0"/>
              <a:t>képzési kínálatot</a:t>
            </a:r>
            <a:r>
              <a:rPr lang="hu-HU" dirty="0"/>
              <a:t>, amelynek révén a formális oktatás a fenntartható fejlődést támogathatja. </a:t>
            </a:r>
            <a:br>
              <a:rPr lang="en-GB" dirty="0"/>
            </a:br>
            <a:endParaRPr lang="en-GB" dirty="0"/>
          </a:p>
          <a:p>
            <a:pPr marL="514350" indent="-514350">
              <a:buAutoNum type="arabicPeriod"/>
            </a:pPr>
            <a:r>
              <a:rPr lang="en-GB" dirty="0"/>
              <a:t>…</a:t>
            </a:r>
            <a:r>
              <a:rPr lang="hu-HU" dirty="0"/>
              <a:t>alapos, folyamat- és összegző </a:t>
            </a:r>
            <a:r>
              <a:rPr lang="hu-HU" sz="3200" b="1" dirty="0"/>
              <a:t>értékeléssel kövesse </a:t>
            </a:r>
            <a:r>
              <a:rPr lang="hu-HU" dirty="0"/>
              <a:t>a projekt folyamatát. </a:t>
            </a:r>
            <a:br>
              <a:rPr lang="en-GB" dirty="0"/>
            </a:br>
            <a:endParaRPr lang="en-GB" dirty="0"/>
          </a:p>
          <a:p>
            <a:pPr marL="514350" indent="-514350">
              <a:buAutoNum type="arabicPeriod"/>
            </a:pPr>
            <a:r>
              <a:rPr lang="en-GB" dirty="0"/>
              <a:t>…</a:t>
            </a:r>
            <a:r>
              <a:rPr lang="hu-HU" dirty="0"/>
              <a:t>a </a:t>
            </a:r>
            <a:r>
              <a:rPr lang="hu-HU" sz="3200" b="1" dirty="0"/>
              <a:t>kompetencia keretrendszer hatásainak vizsgálatát célzó kutatásokat folytasson</a:t>
            </a:r>
            <a:r>
              <a:rPr lang="hu-HU" dirty="0"/>
              <a:t> tanító- és tanárképzős hallgatók körében.</a:t>
            </a:r>
            <a:endParaRPr lang="en-GB" dirty="0"/>
          </a:p>
        </p:txBody>
      </p:sp>
    </p:spTree>
    <p:extLst>
      <p:ext uri="{BB962C8B-B14F-4D97-AF65-F5344CB8AC3E}">
        <p14:creationId xmlns:p14="http://schemas.microsoft.com/office/powerpoint/2010/main" val="3695091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BEB347-257E-4A28-86C1-C3B66E736C06}"/>
              </a:ext>
            </a:extLst>
          </p:cNvPr>
          <p:cNvSpPr>
            <a:spLocks noGrp="1"/>
          </p:cNvSpPr>
          <p:nvPr>
            <p:ph type="title"/>
          </p:nvPr>
        </p:nvSpPr>
        <p:spPr/>
        <p:txBody>
          <a:bodyPr/>
          <a:lstStyle/>
          <a:p>
            <a:r>
              <a:rPr lang="hu-HU" dirty="0"/>
              <a:t>Az RSP-modell</a:t>
            </a:r>
          </a:p>
        </p:txBody>
      </p:sp>
      <p:pic>
        <p:nvPicPr>
          <p:cNvPr id="4" name="Kép 3">
            <a:extLst>
              <a:ext uri="{FF2B5EF4-FFF2-40B4-BE49-F238E27FC236}">
                <a16:creationId xmlns:a16="http://schemas.microsoft.com/office/drawing/2014/main" id="{EBC65829-8552-4CC7-954D-2A1D42CA8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044" y="1438114"/>
            <a:ext cx="6167911" cy="4744547"/>
          </a:xfrm>
          <a:prstGeom prst="rect">
            <a:avLst/>
          </a:prstGeom>
        </p:spPr>
      </p:pic>
    </p:spTree>
    <p:extLst>
      <p:ext uri="{BB962C8B-B14F-4D97-AF65-F5344CB8AC3E}">
        <p14:creationId xmlns:p14="http://schemas.microsoft.com/office/powerpoint/2010/main" val="1457298234"/>
      </p:ext>
    </p:extLst>
  </p:cSld>
  <p:clrMapOvr>
    <a:masterClrMapping/>
  </p:clrMapOvr>
</p:sld>
</file>

<file path=ppt/theme/theme1.xml><?xml version="1.0" encoding="utf-8"?>
<a:theme xmlns:a="http://schemas.openxmlformats.org/drawingml/2006/main" name="Office-téma">
  <a:themeElements>
    <a:clrScheme name="2. egyéni s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7E6E6"/>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438</Words>
  <Application>Microsoft Office PowerPoint</Application>
  <PresentationFormat>Diavetítés a képernyőre (4:3 oldalarány)</PresentationFormat>
  <Paragraphs>81</Paragraphs>
  <Slides>13</Slides>
  <Notes>1</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13</vt:i4>
      </vt:variant>
    </vt:vector>
  </HeadingPairs>
  <TitlesOfParts>
    <vt:vector size="19" baseType="lpstr">
      <vt:lpstr>Arial</vt:lpstr>
      <vt:lpstr>Calibri</vt:lpstr>
      <vt:lpstr>Calibri Light</vt:lpstr>
      <vt:lpstr>Courier New</vt:lpstr>
      <vt:lpstr>Roboto</vt:lpstr>
      <vt:lpstr>Office-téma</vt:lpstr>
      <vt:lpstr>Nevelői kompetenciák a fenntartható fejlődésre nevelésben</vt:lpstr>
      <vt:lpstr>Kik vagyunk?</vt:lpstr>
      <vt:lpstr>Fenntartható fejlődés</vt:lpstr>
      <vt:lpstr>A fenntartható fejlődési célok</vt:lpstr>
      <vt:lpstr>Hogyan érinti ez az oktatást?</vt:lpstr>
      <vt:lpstr>UNECE keretrendszer</vt:lpstr>
      <vt:lpstr>Miért szükséges ez a projekt?</vt:lpstr>
      <vt:lpstr>A projekt céljai</vt:lpstr>
      <vt:lpstr>Az RSP-modell</vt:lpstr>
      <vt:lpstr>RSP kompetenciák</vt:lpstr>
      <vt:lpstr>Példa: transzdiszciplinaritás</vt:lpstr>
      <vt:lpstr>Példa: Innováció</vt:lpstr>
      <vt:lpstr>Hogyan folytassuk?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Mónika Réti</dc:creator>
  <cp:lastModifiedBy>Mónika Réti</cp:lastModifiedBy>
  <cp:revision>38</cp:revision>
  <dcterms:created xsi:type="dcterms:W3CDTF">2018-05-23T02:15:37Z</dcterms:created>
  <dcterms:modified xsi:type="dcterms:W3CDTF">2018-05-26T00:05:57Z</dcterms:modified>
</cp:coreProperties>
</file>