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0" r:id="rId4"/>
    <p:sldId id="266" r:id="rId5"/>
    <p:sldId id="257" r:id="rId6"/>
    <p:sldId id="258" r:id="rId7"/>
    <p:sldId id="259" r:id="rId8"/>
    <p:sldId id="265" r:id="rId9"/>
    <p:sldId id="267" r:id="rId10"/>
  </p:sldIdLst>
  <p:sldSz cx="9144000" cy="6858000" type="screen4x3"/>
  <p:notesSz cx="7104063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46497-7DB3-4E56-96E9-96142958AB51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68FD1CE9-B03C-4DEC-96AD-A18C5AEA3F52}">
      <dgm:prSet phldrT="[Szöveg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hu-HU" sz="1800" dirty="0" smtClean="0"/>
            <a:t>local </a:t>
          </a:r>
          <a:r>
            <a:rPr lang="hu-HU" sz="1800" dirty="0" err="1" smtClean="0"/>
            <a:t>culture</a:t>
          </a:r>
          <a:endParaRPr lang="hu-HU" sz="1800" dirty="0" smtClean="0"/>
        </a:p>
        <a:p>
          <a:r>
            <a:rPr lang="hu-HU" sz="1800" dirty="0" err="1" smtClean="0"/>
            <a:t>traditional</a:t>
          </a:r>
          <a:r>
            <a:rPr lang="hu-HU" sz="1800" dirty="0" smtClean="0"/>
            <a:t> </a:t>
          </a:r>
          <a:r>
            <a:rPr lang="hu-HU" sz="1800" dirty="0" err="1" smtClean="0"/>
            <a:t>knowledge</a:t>
          </a:r>
          <a:endParaRPr lang="hu-HU" sz="1800" dirty="0" smtClean="0"/>
        </a:p>
        <a:p>
          <a:r>
            <a:rPr lang="hu-HU" sz="1800" dirty="0" err="1" smtClean="0"/>
            <a:t>intergenerational</a:t>
          </a:r>
          <a:r>
            <a:rPr lang="hu-HU" sz="1800" dirty="0" smtClean="0"/>
            <a:t> </a:t>
          </a:r>
          <a:r>
            <a:rPr lang="hu-HU" sz="1800" dirty="0" err="1" smtClean="0"/>
            <a:t>dialogue</a:t>
          </a:r>
          <a:endParaRPr lang="hu-HU" sz="1800" dirty="0" smtClean="0"/>
        </a:p>
        <a:p>
          <a:r>
            <a:rPr lang="hu-HU" sz="1800" dirty="0" err="1" smtClean="0"/>
            <a:t>mutual</a:t>
          </a:r>
          <a:r>
            <a:rPr lang="hu-HU" sz="1800" dirty="0" smtClean="0"/>
            <a:t> </a:t>
          </a:r>
          <a:r>
            <a:rPr lang="hu-HU" sz="1800" dirty="0" err="1" smtClean="0"/>
            <a:t>learning</a:t>
          </a:r>
          <a:endParaRPr lang="hu-HU" sz="1800" dirty="0"/>
        </a:p>
      </dgm:t>
    </dgm:pt>
    <dgm:pt modelId="{6220929E-E70F-47F3-8886-1E0259311799}" type="parTrans" cxnId="{91800A48-314B-462C-A1E8-1A723781CE59}">
      <dgm:prSet/>
      <dgm:spPr/>
      <dgm:t>
        <a:bodyPr/>
        <a:lstStyle/>
        <a:p>
          <a:endParaRPr lang="hu-HU"/>
        </a:p>
      </dgm:t>
    </dgm:pt>
    <dgm:pt modelId="{E72BFD9B-BF30-4733-8D94-607D93BA51BB}" type="sibTrans" cxnId="{91800A48-314B-462C-A1E8-1A723781CE59}">
      <dgm:prSet/>
      <dgm:spPr/>
      <dgm:t>
        <a:bodyPr/>
        <a:lstStyle/>
        <a:p>
          <a:endParaRPr lang="hu-HU"/>
        </a:p>
      </dgm:t>
    </dgm:pt>
    <dgm:pt modelId="{D7D85FD7-742E-463B-B5A5-1918220FF160}">
      <dgm:prSet phldrT="[Szöveg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u-HU" sz="1800" dirty="0" err="1" smtClean="0"/>
            <a:t>use</a:t>
          </a:r>
          <a:r>
            <a:rPr lang="hu-HU" sz="1800" dirty="0" smtClean="0"/>
            <a:t> of </a:t>
          </a:r>
          <a:r>
            <a:rPr lang="hu-HU" sz="1800" dirty="0" err="1" smtClean="0"/>
            <a:t>natural</a:t>
          </a:r>
          <a:r>
            <a:rPr lang="hu-HU" sz="1800" dirty="0" smtClean="0"/>
            <a:t> </a:t>
          </a:r>
          <a:r>
            <a:rPr lang="hu-HU" sz="1800" dirty="0" err="1" smtClean="0"/>
            <a:t>materials</a:t>
          </a:r>
          <a:endParaRPr lang="hu-HU" sz="1800" dirty="0" smtClean="0"/>
        </a:p>
        <a:p>
          <a:r>
            <a:rPr lang="hu-HU" sz="1800" dirty="0" err="1" smtClean="0"/>
            <a:t>lifestyles</a:t>
          </a:r>
          <a:r>
            <a:rPr lang="hu-HU" sz="1800" dirty="0" smtClean="0"/>
            <a:t>: </a:t>
          </a:r>
          <a:r>
            <a:rPr lang="hu-HU" sz="1800" dirty="0" err="1" smtClean="0"/>
            <a:t>in</a:t>
          </a:r>
          <a:r>
            <a:rPr lang="hu-HU" sz="1800" dirty="0" smtClean="0"/>
            <a:t> </a:t>
          </a:r>
          <a:r>
            <a:rPr lang="hu-HU" sz="1800" dirty="0" err="1" smtClean="0"/>
            <a:t>harmony</a:t>
          </a:r>
          <a:r>
            <a:rPr lang="hu-HU" sz="1800" dirty="0" smtClean="0"/>
            <a:t> </a:t>
          </a:r>
          <a:r>
            <a:rPr lang="hu-HU" sz="1800" dirty="0" err="1" smtClean="0"/>
            <a:t>with</a:t>
          </a:r>
          <a:r>
            <a:rPr lang="hu-HU" sz="1800" dirty="0" smtClean="0"/>
            <a:t> </a:t>
          </a:r>
          <a:r>
            <a:rPr lang="hu-HU" sz="1800" dirty="0" err="1" smtClean="0"/>
            <a:t>nature</a:t>
          </a:r>
          <a:endParaRPr lang="hu-HU" sz="1800" dirty="0" smtClean="0"/>
        </a:p>
        <a:p>
          <a:r>
            <a:rPr lang="hu-HU" sz="1800" dirty="0" smtClean="0"/>
            <a:t>back </a:t>
          </a:r>
          <a:r>
            <a:rPr lang="hu-HU" sz="1800" dirty="0" err="1" smtClean="0"/>
            <a:t>to</a:t>
          </a:r>
          <a:r>
            <a:rPr lang="hu-HU" sz="1800" dirty="0" smtClean="0"/>
            <a:t> </a:t>
          </a:r>
          <a:r>
            <a:rPr lang="hu-HU" sz="1800" dirty="0" err="1" smtClean="0"/>
            <a:t>nature</a:t>
          </a:r>
          <a:r>
            <a:rPr lang="hu-HU" sz="1800" dirty="0" smtClean="0"/>
            <a:t>/ </a:t>
          </a:r>
          <a:r>
            <a:rPr lang="hu-HU" sz="1800" dirty="0" err="1" smtClean="0"/>
            <a:t>eco</a:t>
          </a:r>
          <a:r>
            <a:rPr lang="hu-HU" sz="1800" dirty="0" smtClean="0"/>
            <a:t> </a:t>
          </a:r>
          <a:r>
            <a:rPr lang="hu-HU" sz="1800" dirty="0" err="1" smtClean="0"/>
            <a:t>approach</a:t>
          </a:r>
          <a:endParaRPr lang="hu-HU" sz="1800" dirty="0"/>
        </a:p>
      </dgm:t>
    </dgm:pt>
    <dgm:pt modelId="{F4424211-D70E-45A8-BAD3-F3BDF7177780}" type="parTrans" cxnId="{93E64F5A-7403-4659-A5B1-8059EBDB1DDA}">
      <dgm:prSet/>
      <dgm:spPr/>
      <dgm:t>
        <a:bodyPr/>
        <a:lstStyle/>
        <a:p>
          <a:endParaRPr lang="hu-HU"/>
        </a:p>
      </dgm:t>
    </dgm:pt>
    <dgm:pt modelId="{4D252885-DBBA-4993-9520-5657620FEA30}" type="sibTrans" cxnId="{93E64F5A-7403-4659-A5B1-8059EBDB1DDA}">
      <dgm:prSet/>
      <dgm:spPr/>
      <dgm:t>
        <a:bodyPr/>
        <a:lstStyle/>
        <a:p>
          <a:endParaRPr lang="hu-HU"/>
        </a:p>
      </dgm:t>
    </dgm:pt>
    <dgm:pt modelId="{2DF8FE9B-091B-4596-84A7-7E58DE26A98E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1700" dirty="0" err="1" smtClean="0"/>
            <a:t>professional</a:t>
          </a:r>
          <a:r>
            <a:rPr lang="hu-HU" sz="1700" dirty="0" smtClean="0"/>
            <a:t> </a:t>
          </a:r>
          <a:r>
            <a:rPr lang="hu-HU" sz="1700" dirty="0" err="1" smtClean="0"/>
            <a:t>skills</a:t>
          </a:r>
          <a:endParaRPr lang="hu-HU" sz="1700" dirty="0" smtClean="0"/>
        </a:p>
        <a:p>
          <a:r>
            <a:rPr lang="hu-HU" sz="1700" dirty="0" smtClean="0"/>
            <a:t>modern </a:t>
          </a:r>
          <a:r>
            <a:rPr lang="hu-HU" sz="1700" dirty="0" err="1" smtClean="0"/>
            <a:t>techniques</a:t>
          </a:r>
          <a:r>
            <a:rPr lang="hu-HU" sz="1700" dirty="0" smtClean="0"/>
            <a:t> and </a:t>
          </a:r>
          <a:r>
            <a:rPr lang="hu-HU" sz="1700" dirty="0" err="1" smtClean="0"/>
            <a:t>knowledge</a:t>
          </a:r>
          <a:r>
            <a:rPr lang="hu-HU" sz="1700" dirty="0" smtClean="0"/>
            <a:t> (ICT)</a:t>
          </a:r>
        </a:p>
        <a:p>
          <a:r>
            <a:rPr lang="hu-HU" sz="1700" dirty="0" smtClean="0"/>
            <a:t>marketing</a:t>
          </a:r>
        </a:p>
        <a:p>
          <a:r>
            <a:rPr lang="hu-HU" sz="1700" dirty="0" smtClean="0"/>
            <a:t>„</a:t>
          </a:r>
          <a:r>
            <a:rPr lang="hu-HU" sz="1700" dirty="0" err="1" smtClean="0"/>
            <a:t>scientific</a:t>
          </a:r>
          <a:r>
            <a:rPr lang="hu-HU" sz="1700" dirty="0" smtClean="0"/>
            <a:t>” </a:t>
          </a:r>
          <a:r>
            <a:rPr lang="hu-HU" sz="1700" dirty="0" err="1" smtClean="0"/>
            <a:t>explanation</a:t>
          </a:r>
          <a:endParaRPr lang="hu-HU" sz="1700" dirty="0"/>
        </a:p>
      </dgm:t>
    </dgm:pt>
    <dgm:pt modelId="{042220D8-4873-4747-8514-B14B7E9FD727}" type="parTrans" cxnId="{B45F1807-32AA-4A0D-B107-430DE2ABDD6D}">
      <dgm:prSet/>
      <dgm:spPr/>
      <dgm:t>
        <a:bodyPr/>
        <a:lstStyle/>
        <a:p>
          <a:endParaRPr lang="hu-HU"/>
        </a:p>
      </dgm:t>
    </dgm:pt>
    <dgm:pt modelId="{03A14E77-E0CC-4D4E-A25C-325D0E34E6C7}" type="sibTrans" cxnId="{B45F1807-32AA-4A0D-B107-430DE2ABDD6D}">
      <dgm:prSet/>
      <dgm:spPr/>
      <dgm:t>
        <a:bodyPr/>
        <a:lstStyle/>
        <a:p>
          <a:endParaRPr lang="hu-HU"/>
        </a:p>
      </dgm:t>
    </dgm:pt>
    <dgm:pt modelId="{DB6C4EB6-3EB2-4261-8D09-447BC879BD98}" type="pres">
      <dgm:prSet presAssocID="{F9346497-7DB3-4E56-96E9-96142958AB51}" presName="Name0" presStyleCnt="0">
        <dgm:presLayoutVars>
          <dgm:dir/>
          <dgm:resizeHandles val="exact"/>
        </dgm:presLayoutVars>
      </dgm:prSet>
      <dgm:spPr/>
    </dgm:pt>
    <dgm:pt modelId="{DE4BB8E1-6862-4DF9-A30A-95F8066B2CC6}" type="pres">
      <dgm:prSet presAssocID="{F9346497-7DB3-4E56-96E9-96142958AB51}" presName="bkgdShp" presStyleLbl="alignAccFollowNode1" presStyleIdx="0" presStyleCnt="1"/>
      <dgm:spPr/>
    </dgm:pt>
    <dgm:pt modelId="{0D9F1F93-C220-47FA-9EED-515D8F2FDAED}" type="pres">
      <dgm:prSet presAssocID="{F9346497-7DB3-4E56-96E9-96142958AB51}" presName="linComp" presStyleCnt="0"/>
      <dgm:spPr/>
    </dgm:pt>
    <dgm:pt modelId="{4A1B0D89-EEC9-4D4B-A952-4EE1F6D4DA88}" type="pres">
      <dgm:prSet presAssocID="{68FD1CE9-B03C-4DEC-96AD-A18C5AEA3F52}" presName="compNode" presStyleCnt="0"/>
      <dgm:spPr/>
    </dgm:pt>
    <dgm:pt modelId="{F49AC499-A879-412E-9213-F928353D9168}" type="pres">
      <dgm:prSet presAssocID="{68FD1CE9-B03C-4DEC-96AD-A18C5AEA3F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D4A869-735B-447E-B0B7-220DDC60CF22}" type="pres">
      <dgm:prSet presAssocID="{68FD1CE9-B03C-4DEC-96AD-A18C5AEA3F52}" presName="invisiNode" presStyleLbl="node1" presStyleIdx="0" presStyleCnt="3"/>
      <dgm:spPr/>
    </dgm:pt>
    <dgm:pt modelId="{85743E3F-A0E4-4FE0-BF1E-FCA932C48AD2}" type="pres">
      <dgm:prSet presAssocID="{68FD1CE9-B03C-4DEC-96AD-A18C5AEA3F52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7C8311D-08F4-4900-B6A7-B393D90CB929}" type="pres">
      <dgm:prSet presAssocID="{E72BFD9B-BF30-4733-8D94-607D93BA51BB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84AE5C1-9EA2-416B-BEDF-5EF8E04B68FC}" type="pres">
      <dgm:prSet presAssocID="{D7D85FD7-742E-463B-B5A5-1918220FF160}" presName="compNode" presStyleCnt="0"/>
      <dgm:spPr/>
    </dgm:pt>
    <dgm:pt modelId="{F5E98923-D057-4209-AAF0-3FBD2E29CDD8}" type="pres">
      <dgm:prSet presAssocID="{D7D85FD7-742E-463B-B5A5-1918220FF1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5AC9F-E1F4-4F76-9A24-FC046227AE81}" type="pres">
      <dgm:prSet presAssocID="{D7D85FD7-742E-463B-B5A5-1918220FF160}" presName="invisiNode" presStyleLbl="node1" presStyleIdx="1" presStyleCnt="3"/>
      <dgm:spPr/>
    </dgm:pt>
    <dgm:pt modelId="{E8B5D013-0527-4489-A79F-41BF81C2E507}" type="pres">
      <dgm:prSet presAssocID="{D7D85FD7-742E-463B-B5A5-1918220FF16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3FF3BFD-8118-4352-B8EA-D5CE020AA6AD}" type="pres">
      <dgm:prSet presAssocID="{4D252885-DBBA-4993-9520-5657620FEA30}" presName="sibTrans" presStyleLbl="sibTrans2D1" presStyleIdx="0" presStyleCnt="0"/>
      <dgm:spPr/>
      <dgm:t>
        <a:bodyPr/>
        <a:lstStyle/>
        <a:p>
          <a:endParaRPr lang="hu-HU"/>
        </a:p>
      </dgm:t>
    </dgm:pt>
    <dgm:pt modelId="{949BD26E-9648-4F5E-A77D-8A56694757FF}" type="pres">
      <dgm:prSet presAssocID="{2DF8FE9B-091B-4596-84A7-7E58DE26A98E}" presName="compNode" presStyleCnt="0"/>
      <dgm:spPr/>
    </dgm:pt>
    <dgm:pt modelId="{C2562FA6-19BB-4D0A-ACE5-A48CC4D59B2D}" type="pres">
      <dgm:prSet presAssocID="{2DF8FE9B-091B-4596-84A7-7E58DE26A9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12DFC1-AC8F-48EF-AC4C-5B851D58A3B3}" type="pres">
      <dgm:prSet presAssocID="{2DF8FE9B-091B-4596-84A7-7E58DE26A98E}" presName="invisiNode" presStyleLbl="node1" presStyleIdx="2" presStyleCnt="3"/>
      <dgm:spPr/>
    </dgm:pt>
    <dgm:pt modelId="{BAE5F019-8EA2-4F1E-9755-0E7D90469BE6}" type="pres">
      <dgm:prSet presAssocID="{2DF8FE9B-091B-4596-84A7-7E58DE26A98E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FF1874A-4126-4419-AB00-74653D46BFA7}" type="presOf" srcId="{D7D85FD7-742E-463B-B5A5-1918220FF160}" destId="{F5E98923-D057-4209-AAF0-3FBD2E29CDD8}" srcOrd="0" destOrd="0" presId="urn:microsoft.com/office/officeart/2005/8/layout/pList2"/>
    <dgm:cxn modelId="{9F049862-E213-462B-8519-8AC54158B9E4}" type="presOf" srcId="{E72BFD9B-BF30-4733-8D94-607D93BA51BB}" destId="{47C8311D-08F4-4900-B6A7-B393D90CB929}" srcOrd="0" destOrd="0" presId="urn:microsoft.com/office/officeart/2005/8/layout/pList2"/>
    <dgm:cxn modelId="{4D5C9B35-6975-482B-8B97-ECC58DD7EDDD}" type="presOf" srcId="{2DF8FE9B-091B-4596-84A7-7E58DE26A98E}" destId="{C2562FA6-19BB-4D0A-ACE5-A48CC4D59B2D}" srcOrd="0" destOrd="0" presId="urn:microsoft.com/office/officeart/2005/8/layout/pList2"/>
    <dgm:cxn modelId="{8AB8F7D7-2041-4D16-BDAA-FA1F1C227FC8}" type="presOf" srcId="{68FD1CE9-B03C-4DEC-96AD-A18C5AEA3F52}" destId="{F49AC499-A879-412E-9213-F928353D9168}" srcOrd="0" destOrd="0" presId="urn:microsoft.com/office/officeart/2005/8/layout/pList2"/>
    <dgm:cxn modelId="{B45F1807-32AA-4A0D-B107-430DE2ABDD6D}" srcId="{F9346497-7DB3-4E56-96E9-96142958AB51}" destId="{2DF8FE9B-091B-4596-84A7-7E58DE26A98E}" srcOrd="2" destOrd="0" parTransId="{042220D8-4873-4747-8514-B14B7E9FD727}" sibTransId="{03A14E77-E0CC-4D4E-A25C-325D0E34E6C7}"/>
    <dgm:cxn modelId="{AD741302-29B0-448C-931C-D5A2E92AFA03}" type="presOf" srcId="{4D252885-DBBA-4993-9520-5657620FEA30}" destId="{33FF3BFD-8118-4352-B8EA-D5CE020AA6AD}" srcOrd="0" destOrd="0" presId="urn:microsoft.com/office/officeart/2005/8/layout/pList2"/>
    <dgm:cxn modelId="{91800A48-314B-462C-A1E8-1A723781CE59}" srcId="{F9346497-7DB3-4E56-96E9-96142958AB51}" destId="{68FD1CE9-B03C-4DEC-96AD-A18C5AEA3F52}" srcOrd="0" destOrd="0" parTransId="{6220929E-E70F-47F3-8886-1E0259311799}" sibTransId="{E72BFD9B-BF30-4733-8D94-607D93BA51BB}"/>
    <dgm:cxn modelId="{D1EDC384-C8BF-4A09-B986-A695FA831398}" type="presOf" srcId="{F9346497-7DB3-4E56-96E9-96142958AB51}" destId="{DB6C4EB6-3EB2-4261-8D09-447BC879BD98}" srcOrd="0" destOrd="0" presId="urn:microsoft.com/office/officeart/2005/8/layout/pList2"/>
    <dgm:cxn modelId="{93E64F5A-7403-4659-A5B1-8059EBDB1DDA}" srcId="{F9346497-7DB3-4E56-96E9-96142958AB51}" destId="{D7D85FD7-742E-463B-B5A5-1918220FF160}" srcOrd="1" destOrd="0" parTransId="{F4424211-D70E-45A8-BAD3-F3BDF7177780}" sibTransId="{4D252885-DBBA-4993-9520-5657620FEA30}"/>
    <dgm:cxn modelId="{6B7E08D3-8398-4A34-A8D6-EA662A1C9CB4}" type="presParOf" srcId="{DB6C4EB6-3EB2-4261-8D09-447BC879BD98}" destId="{DE4BB8E1-6862-4DF9-A30A-95F8066B2CC6}" srcOrd="0" destOrd="0" presId="urn:microsoft.com/office/officeart/2005/8/layout/pList2"/>
    <dgm:cxn modelId="{F9C58DBD-3A02-4D84-B590-A6A606307D61}" type="presParOf" srcId="{DB6C4EB6-3EB2-4261-8D09-447BC879BD98}" destId="{0D9F1F93-C220-47FA-9EED-515D8F2FDAED}" srcOrd="1" destOrd="0" presId="urn:microsoft.com/office/officeart/2005/8/layout/pList2"/>
    <dgm:cxn modelId="{8342B1E5-9380-4013-B77E-BE37D0451D4F}" type="presParOf" srcId="{0D9F1F93-C220-47FA-9EED-515D8F2FDAED}" destId="{4A1B0D89-EEC9-4D4B-A952-4EE1F6D4DA88}" srcOrd="0" destOrd="0" presId="urn:microsoft.com/office/officeart/2005/8/layout/pList2"/>
    <dgm:cxn modelId="{E9B0EE73-EA8B-49CF-954A-C66C137D4EAF}" type="presParOf" srcId="{4A1B0D89-EEC9-4D4B-A952-4EE1F6D4DA88}" destId="{F49AC499-A879-412E-9213-F928353D9168}" srcOrd="0" destOrd="0" presId="urn:microsoft.com/office/officeart/2005/8/layout/pList2"/>
    <dgm:cxn modelId="{4C022FCE-05E8-4F92-A5B7-109D28A500BA}" type="presParOf" srcId="{4A1B0D89-EEC9-4D4B-A952-4EE1F6D4DA88}" destId="{99D4A869-735B-447E-B0B7-220DDC60CF22}" srcOrd="1" destOrd="0" presId="urn:microsoft.com/office/officeart/2005/8/layout/pList2"/>
    <dgm:cxn modelId="{C0862FA0-01AF-427C-951D-2CEF40E95322}" type="presParOf" srcId="{4A1B0D89-EEC9-4D4B-A952-4EE1F6D4DA88}" destId="{85743E3F-A0E4-4FE0-BF1E-FCA932C48AD2}" srcOrd="2" destOrd="0" presId="urn:microsoft.com/office/officeart/2005/8/layout/pList2"/>
    <dgm:cxn modelId="{E79C8789-9E1C-487E-BBFD-7522315202E0}" type="presParOf" srcId="{0D9F1F93-C220-47FA-9EED-515D8F2FDAED}" destId="{47C8311D-08F4-4900-B6A7-B393D90CB929}" srcOrd="1" destOrd="0" presId="urn:microsoft.com/office/officeart/2005/8/layout/pList2"/>
    <dgm:cxn modelId="{CF4978EF-F6F3-4CF9-AE28-221CB664B933}" type="presParOf" srcId="{0D9F1F93-C220-47FA-9EED-515D8F2FDAED}" destId="{084AE5C1-9EA2-416B-BEDF-5EF8E04B68FC}" srcOrd="2" destOrd="0" presId="urn:microsoft.com/office/officeart/2005/8/layout/pList2"/>
    <dgm:cxn modelId="{7FB72577-17BF-4DCF-AD25-1C0E327173AE}" type="presParOf" srcId="{084AE5C1-9EA2-416B-BEDF-5EF8E04B68FC}" destId="{F5E98923-D057-4209-AAF0-3FBD2E29CDD8}" srcOrd="0" destOrd="0" presId="urn:microsoft.com/office/officeart/2005/8/layout/pList2"/>
    <dgm:cxn modelId="{4DF77CF1-8A1D-465A-AE33-21998EC606D6}" type="presParOf" srcId="{084AE5C1-9EA2-416B-BEDF-5EF8E04B68FC}" destId="{54C5AC9F-E1F4-4F76-9A24-FC046227AE81}" srcOrd="1" destOrd="0" presId="urn:microsoft.com/office/officeart/2005/8/layout/pList2"/>
    <dgm:cxn modelId="{19CF06F7-5B6B-4FF3-801D-75C538FE57A8}" type="presParOf" srcId="{084AE5C1-9EA2-416B-BEDF-5EF8E04B68FC}" destId="{E8B5D013-0527-4489-A79F-41BF81C2E507}" srcOrd="2" destOrd="0" presId="urn:microsoft.com/office/officeart/2005/8/layout/pList2"/>
    <dgm:cxn modelId="{92E2FF46-EFCF-4DF9-8C66-AB9EA5AF7F59}" type="presParOf" srcId="{0D9F1F93-C220-47FA-9EED-515D8F2FDAED}" destId="{33FF3BFD-8118-4352-B8EA-D5CE020AA6AD}" srcOrd="3" destOrd="0" presId="urn:microsoft.com/office/officeart/2005/8/layout/pList2"/>
    <dgm:cxn modelId="{CDF0D77F-974D-4CBA-8F89-30A9EA3D145E}" type="presParOf" srcId="{0D9F1F93-C220-47FA-9EED-515D8F2FDAED}" destId="{949BD26E-9648-4F5E-A77D-8A56694757FF}" srcOrd="4" destOrd="0" presId="urn:microsoft.com/office/officeart/2005/8/layout/pList2"/>
    <dgm:cxn modelId="{73E0C61B-CCCD-45EC-A79D-B28C767929F1}" type="presParOf" srcId="{949BD26E-9648-4F5E-A77D-8A56694757FF}" destId="{C2562FA6-19BB-4D0A-ACE5-A48CC4D59B2D}" srcOrd="0" destOrd="0" presId="urn:microsoft.com/office/officeart/2005/8/layout/pList2"/>
    <dgm:cxn modelId="{AC831352-BC19-4C30-B200-EA704DB5E55F}" type="presParOf" srcId="{949BD26E-9648-4F5E-A77D-8A56694757FF}" destId="{8112DFC1-AC8F-48EF-AC4C-5B851D58A3B3}" srcOrd="1" destOrd="0" presId="urn:microsoft.com/office/officeart/2005/8/layout/pList2"/>
    <dgm:cxn modelId="{9B306B99-9C22-4F96-92B9-84EADB87C344}" type="presParOf" srcId="{949BD26E-9648-4F5E-A77D-8A56694757FF}" destId="{BAE5F019-8EA2-4F1E-9755-0E7D90469BE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BB8E1-6862-4DF9-A30A-95F8066B2CC6}">
      <dsp:nvSpPr>
        <dsp:cNvPr id="0" name=""/>
        <dsp:cNvSpPr/>
      </dsp:nvSpPr>
      <dsp:spPr>
        <a:xfrm>
          <a:off x="0" y="0"/>
          <a:ext cx="7620000" cy="19681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43E3F-A0E4-4FE0-BF1E-FCA932C48AD2}">
      <dsp:nvSpPr>
        <dsp:cNvPr id="0" name=""/>
        <dsp:cNvSpPr/>
      </dsp:nvSpPr>
      <dsp:spPr>
        <a:xfrm>
          <a:off x="228600" y="262413"/>
          <a:ext cx="2238374" cy="1443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AC499-A879-412E-9213-F928353D9168}">
      <dsp:nvSpPr>
        <dsp:cNvPr id="0" name=""/>
        <dsp:cNvSpPr/>
      </dsp:nvSpPr>
      <dsp:spPr>
        <a:xfrm rot="10800000">
          <a:off x="228600" y="1968103"/>
          <a:ext cx="2238374" cy="2405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local </a:t>
          </a:r>
          <a:r>
            <a:rPr lang="hu-HU" sz="1800" kern="1200" dirty="0" err="1" smtClean="0"/>
            <a:t>culture</a:t>
          </a:r>
          <a:endParaRPr lang="hu-H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traditional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knowledge</a:t>
          </a:r>
          <a:endParaRPr lang="hu-H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intergenerational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dialogue</a:t>
          </a:r>
          <a:endParaRPr lang="hu-H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mutual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learning</a:t>
          </a:r>
          <a:endParaRPr lang="hu-HU" sz="1800" kern="1200" dirty="0"/>
        </a:p>
      </dsp:txBody>
      <dsp:txXfrm rot="10800000">
        <a:off x="297438" y="1968103"/>
        <a:ext cx="2100698" cy="2336621"/>
      </dsp:txXfrm>
    </dsp:sp>
    <dsp:sp modelId="{E8B5D013-0527-4489-A79F-41BF81C2E507}">
      <dsp:nvSpPr>
        <dsp:cNvPr id="0" name=""/>
        <dsp:cNvSpPr/>
      </dsp:nvSpPr>
      <dsp:spPr>
        <a:xfrm>
          <a:off x="2690812" y="262413"/>
          <a:ext cx="2238374" cy="1443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98923-D057-4209-AAF0-3FBD2E29CDD8}">
      <dsp:nvSpPr>
        <dsp:cNvPr id="0" name=""/>
        <dsp:cNvSpPr/>
      </dsp:nvSpPr>
      <dsp:spPr>
        <a:xfrm rot="10800000">
          <a:off x="2690812" y="1968103"/>
          <a:ext cx="2238374" cy="2405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use</a:t>
          </a:r>
          <a:r>
            <a:rPr lang="hu-HU" sz="1800" kern="1200" dirty="0" smtClean="0"/>
            <a:t> of </a:t>
          </a:r>
          <a:r>
            <a:rPr lang="hu-HU" sz="1800" kern="1200" dirty="0" err="1" smtClean="0"/>
            <a:t>natural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materials</a:t>
          </a:r>
          <a:endParaRPr lang="hu-H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lifestyles</a:t>
          </a:r>
          <a:r>
            <a:rPr lang="hu-HU" sz="1800" kern="1200" dirty="0" smtClean="0"/>
            <a:t>: </a:t>
          </a:r>
          <a:r>
            <a:rPr lang="hu-HU" sz="1800" kern="1200" dirty="0" err="1" smtClean="0"/>
            <a:t>in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harmony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with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nature</a:t>
          </a:r>
          <a:endParaRPr lang="hu-H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back </a:t>
          </a:r>
          <a:r>
            <a:rPr lang="hu-HU" sz="1800" kern="1200" dirty="0" err="1" smtClean="0"/>
            <a:t>to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nature</a:t>
          </a:r>
          <a:r>
            <a:rPr lang="hu-HU" sz="1800" kern="1200" dirty="0" smtClean="0"/>
            <a:t>/ </a:t>
          </a:r>
          <a:r>
            <a:rPr lang="hu-HU" sz="1800" kern="1200" dirty="0" err="1" smtClean="0"/>
            <a:t>eco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approach</a:t>
          </a:r>
          <a:endParaRPr lang="hu-HU" sz="1800" kern="1200" dirty="0"/>
        </a:p>
      </dsp:txBody>
      <dsp:txXfrm rot="10800000">
        <a:off x="2759650" y="1968103"/>
        <a:ext cx="2100698" cy="2336621"/>
      </dsp:txXfrm>
    </dsp:sp>
    <dsp:sp modelId="{BAE5F019-8EA2-4F1E-9755-0E7D90469BE6}">
      <dsp:nvSpPr>
        <dsp:cNvPr id="0" name=""/>
        <dsp:cNvSpPr/>
      </dsp:nvSpPr>
      <dsp:spPr>
        <a:xfrm>
          <a:off x="5153024" y="262413"/>
          <a:ext cx="2238374" cy="1443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62FA6-19BB-4D0A-ACE5-A48CC4D59B2D}">
      <dsp:nvSpPr>
        <dsp:cNvPr id="0" name=""/>
        <dsp:cNvSpPr/>
      </dsp:nvSpPr>
      <dsp:spPr>
        <a:xfrm rot="10800000">
          <a:off x="5153024" y="1968103"/>
          <a:ext cx="2238374" cy="2405459"/>
        </a:xfrm>
        <a:prstGeom prst="round2SameRect">
          <a:avLst>
            <a:gd name="adj1" fmla="val 10500"/>
            <a:gd name="adj2" fmla="val 0"/>
          </a:avLst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professional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skills</a:t>
          </a:r>
          <a:endParaRPr lang="hu-H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modern </a:t>
          </a:r>
          <a:r>
            <a:rPr lang="hu-HU" sz="1700" kern="1200" dirty="0" err="1" smtClean="0"/>
            <a:t>techniques</a:t>
          </a:r>
          <a:r>
            <a:rPr lang="hu-HU" sz="1700" kern="1200" dirty="0" smtClean="0"/>
            <a:t> and </a:t>
          </a:r>
          <a:r>
            <a:rPr lang="hu-HU" sz="1700" kern="1200" dirty="0" err="1" smtClean="0"/>
            <a:t>knowledge</a:t>
          </a:r>
          <a:r>
            <a:rPr lang="hu-HU" sz="1700" kern="1200" dirty="0" smtClean="0"/>
            <a:t> (ICT)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marketing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„</a:t>
          </a:r>
          <a:r>
            <a:rPr lang="hu-HU" sz="1700" kern="1200" dirty="0" err="1" smtClean="0"/>
            <a:t>scientific</a:t>
          </a:r>
          <a:r>
            <a:rPr lang="hu-HU" sz="1700" kern="1200" dirty="0" smtClean="0"/>
            <a:t>” </a:t>
          </a:r>
          <a:r>
            <a:rPr lang="hu-HU" sz="1700" kern="1200" dirty="0" err="1" smtClean="0"/>
            <a:t>explanation</a:t>
          </a:r>
          <a:endParaRPr lang="hu-HU" sz="1700" kern="1200" dirty="0"/>
        </a:p>
      </dsp:txBody>
      <dsp:txXfrm rot="10800000">
        <a:off x="5221862" y="1968103"/>
        <a:ext cx="2100698" cy="2336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607928-06C0-48B4-9666-17877280D160}" type="datetimeFigureOut">
              <a:rPr lang="hu-HU" smtClean="0"/>
              <a:t>2012.05.25.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A4CE0AC-19FE-4805-86AB-E69972952950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960020"/>
            <a:ext cx="8507288" cy="345983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/>
              <a:t>challenges of school community collaboration for </a:t>
            </a:r>
            <a:r>
              <a:rPr lang="en-US" sz="2400" b="1" dirty="0" smtClean="0"/>
              <a:t>SD/ESD</a:t>
            </a:r>
            <a:r>
              <a:rPr lang="hu-HU" sz="4400" b="1" dirty="0" smtClean="0"/>
              <a:t/>
            </a:r>
            <a:br>
              <a:rPr lang="hu-HU" sz="4400" b="1" dirty="0" smtClean="0"/>
            </a:br>
            <a:r>
              <a:rPr lang="hu-HU" sz="4400" b="1" dirty="0"/>
              <a:t/>
            </a:r>
            <a:br>
              <a:rPr lang="hu-HU" sz="4400" b="1" dirty="0"/>
            </a:br>
            <a:r>
              <a:rPr lang="hu-HU" sz="3200" b="1" dirty="0" err="1" smtClean="0"/>
              <a:t>How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houses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can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build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bridges</a:t>
            </a:r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95" y="17238"/>
            <a:ext cx="4909160" cy="942782"/>
          </a:xfrm>
          <a:prstGeom prst="rect">
            <a:avLst/>
          </a:prstGeom>
        </p:spPr>
      </p:pic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CoDeS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Conference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Vienna</a:t>
            </a:r>
            <a:endParaRPr lang="hu-H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1 May, 2012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hildszki.hu/images/phocagallery/atyha2010/thumbs/phoca_thumb_l_Felmeres%20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22" y="4161581"/>
            <a:ext cx="2980358" cy="22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559412" cy="799089"/>
          </a:xfrm>
        </p:spPr>
        <p:txBody>
          <a:bodyPr/>
          <a:lstStyle/>
          <a:p>
            <a:r>
              <a:rPr lang="hu-HU" dirty="0" err="1" smtClean="0"/>
              <a:t>Who</a:t>
            </a:r>
            <a:r>
              <a:rPr lang="hu-HU" dirty="0" smtClean="0"/>
              <a:t>’s </a:t>
            </a:r>
            <a:r>
              <a:rPr lang="hu-HU" dirty="0" err="1" smtClean="0"/>
              <a:t>who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2" y="9025"/>
            <a:ext cx="4909160" cy="942782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>
            <a:noAutofit/>
          </a:bodyPr>
          <a:lstStyle/>
          <a:p>
            <a:r>
              <a:rPr lang="hu-HU" sz="1800" dirty="0" err="1" smtClean="0">
                <a:solidFill>
                  <a:schemeClr val="accent3">
                    <a:lumMod val="50000"/>
                  </a:schemeClr>
                </a:solidFill>
              </a:rPr>
              <a:t>Presenters</a:t>
            </a:r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</a:rPr>
              <a:t>Tamás Józsa</a:t>
            </a:r>
            <a:r>
              <a:rPr lang="hu-HU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hu-HU" sz="1400" dirty="0" err="1" smtClean="0"/>
              <a:t>principal</a:t>
            </a:r>
            <a:r>
              <a:rPr lang="hu-HU" sz="1400" dirty="0" smtClean="0"/>
              <a:t> of Hild </a:t>
            </a:r>
            <a:r>
              <a:rPr lang="hu-HU" sz="1400" dirty="0" err="1" smtClean="0"/>
              <a:t>Secondary</a:t>
            </a:r>
            <a:r>
              <a:rPr lang="hu-HU" sz="1400" dirty="0" smtClean="0"/>
              <a:t> </a:t>
            </a:r>
            <a:r>
              <a:rPr lang="hu-HU" sz="1400" dirty="0" err="1" smtClean="0"/>
              <a:t>School</a:t>
            </a:r>
            <a:endParaRPr lang="hu-HU" sz="1400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</a:rPr>
              <a:t>Anett Bodányi</a:t>
            </a:r>
            <a:r>
              <a:rPr lang="hu-HU" sz="1800" dirty="0" smtClean="0"/>
              <a:t>, </a:t>
            </a:r>
            <a:r>
              <a:rPr lang="hu-HU" sz="1400" dirty="0" err="1" smtClean="0"/>
              <a:t>student</a:t>
            </a:r>
            <a:r>
              <a:rPr lang="hu-HU" sz="1400" dirty="0" smtClean="0"/>
              <a:t> </a:t>
            </a:r>
            <a:r>
              <a:rPr lang="hu-HU" sz="1400" dirty="0" err="1" smtClean="0"/>
              <a:t>at</a:t>
            </a:r>
            <a:r>
              <a:rPr lang="hu-HU" sz="1400" dirty="0" smtClean="0"/>
              <a:t> Hild </a:t>
            </a:r>
            <a:r>
              <a:rPr lang="hu-HU" sz="1400" dirty="0" err="1" smtClean="0"/>
              <a:t>Secondary</a:t>
            </a:r>
            <a:r>
              <a:rPr lang="hu-HU" sz="1400" dirty="0" smtClean="0"/>
              <a:t> </a:t>
            </a:r>
            <a:r>
              <a:rPr lang="hu-HU" sz="1400" dirty="0" err="1" smtClean="0"/>
              <a:t>School</a:t>
            </a:r>
            <a:endParaRPr lang="hu-HU" sz="1400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</a:rPr>
              <a:t>Edit Lippai</a:t>
            </a:r>
            <a:r>
              <a:rPr lang="hu-HU" sz="1800" dirty="0" smtClean="0"/>
              <a:t>, </a:t>
            </a:r>
            <a:r>
              <a:rPr lang="hu-HU" sz="1400" dirty="0" err="1" smtClean="0"/>
              <a:t>Working</a:t>
            </a:r>
            <a:r>
              <a:rPr lang="hu-HU" sz="1400" dirty="0" smtClean="0"/>
              <a:t> Group </a:t>
            </a:r>
            <a:r>
              <a:rPr lang="hu-HU" sz="1400" dirty="0" err="1" smtClean="0"/>
              <a:t>for</a:t>
            </a:r>
            <a:r>
              <a:rPr lang="hu-HU" sz="1400" dirty="0" smtClean="0"/>
              <a:t> </a:t>
            </a:r>
            <a:r>
              <a:rPr lang="hu-HU" sz="1400" dirty="0" err="1" smtClean="0"/>
              <a:t>Environmental</a:t>
            </a:r>
            <a:r>
              <a:rPr lang="hu-HU" sz="1400" dirty="0" smtClean="0"/>
              <a:t> </a:t>
            </a:r>
            <a:r>
              <a:rPr lang="hu-HU" sz="1400" dirty="0" err="1" smtClean="0"/>
              <a:t>Communication</a:t>
            </a:r>
            <a:endParaRPr lang="hu-HU" sz="1400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</a:rPr>
              <a:t>Ildikó Lippai</a:t>
            </a:r>
            <a:r>
              <a:rPr lang="hu-HU" sz="1800" dirty="0" smtClean="0"/>
              <a:t>,</a:t>
            </a:r>
            <a:r>
              <a:rPr lang="hu-HU" sz="1400" dirty="0" smtClean="0"/>
              <a:t> </a:t>
            </a:r>
            <a:r>
              <a:rPr lang="hu-HU" sz="1400" dirty="0" err="1" smtClean="0"/>
              <a:t>Hungarian</a:t>
            </a:r>
            <a:r>
              <a:rPr lang="hu-HU" sz="1400" dirty="0" smtClean="0"/>
              <a:t> Research </a:t>
            </a:r>
            <a:r>
              <a:rPr lang="hu-HU" sz="1400" dirty="0" err="1" smtClean="0"/>
              <a:t>Teachers</a:t>
            </a:r>
            <a:r>
              <a:rPr lang="hu-HU" sz="1400" dirty="0" smtClean="0"/>
              <a:t>’ </a:t>
            </a:r>
            <a:r>
              <a:rPr lang="hu-HU" sz="1400" dirty="0" err="1" smtClean="0"/>
              <a:t>Association</a:t>
            </a:r>
            <a:endParaRPr lang="hu-HU" sz="1400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</a:rPr>
              <a:t>Mónika Réti, </a:t>
            </a:r>
            <a:r>
              <a:rPr lang="hu-HU" sz="1400" dirty="0" err="1" smtClean="0"/>
              <a:t>Hungarian</a:t>
            </a:r>
            <a:r>
              <a:rPr lang="hu-HU" sz="1400" dirty="0" smtClean="0"/>
              <a:t> Institute </a:t>
            </a:r>
            <a:r>
              <a:rPr lang="hu-HU" sz="1400" dirty="0" err="1" smtClean="0"/>
              <a:t>for</a:t>
            </a:r>
            <a:r>
              <a:rPr lang="hu-HU" sz="1400" dirty="0" smtClean="0"/>
              <a:t> </a:t>
            </a:r>
            <a:r>
              <a:rPr lang="hu-HU" sz="1400" dirty="0" err="1" smtClean="0"/>
              <a:t>Educational</a:t>
            </a:r>
            <a:r>
              <a:rPr lang="hu-HU" sz="1400" dirty="0" smtClean="0"/>
              <a:t> Research and </a:t>
            </a:r>
            <a:r>
              <a:rPr lang="hu-HU" sz="1400" dirty="0" err="1" smtClean="0"/>
              <a:t>Development</a:t>
            </a:r>
            <a:endParaRPr lang="hu-HU" sz="1400" dirty="0"/>
          </a:p>
          <a:p>
            <a:pPr>
              <a:spcBef>
                <a:spcPts val="1800"/>
              </a:spcBef>
            </a:pPr>
            <a:r>
              <a:rPr lang="hu-HU" sz="1800" dirty="0" err="1" smtClean="0">
                <a:solidFill>
                  <a:schemeClr val="accent3">
                    <a:lumMod val="50000"/>
                  </a:schemeClr>
                </a:solidFill>
              </a:rPr>
              <a:t>Facilitator</a:t>
            </a:r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</a:rPr>
              <a:t>Günther </a:t>
            </a:r>
            <a:r>
              <a:rPr lang="hu-HU" sz="1800" dirty="0" err="1" smtClean="0">
                <a:solidFill>
                  <a:schemeClr val="accent2">
                    <a:lumMod val="75000"/>
                  </a:schemeClr>
                </a:solidFill>
              </a:rPr>
              <a:t>Pfaffernwimmer</a:t>
            </a:r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400" dirty="0"/>
              <a:t>Austrian Federal Ministry for Education, Arts and Culture</a:t>
            </a:r>
            <a:endParaRPr lang="hu-HU" sz="1400" dirty="0"/>
          </a:p>
          <a:p>
            <a:pPr>
              <a:spcBef>
                <a:spcPts val="1800"/>
              </a:spcBef>
            </a:pPr>
            <a:r>
              <a:rPr lang="hu-HU" sz="1800" dirty="0" err="1" smtClean="0">
                <a:solidFill>
                  <a:schemeClr val="accent3">
                    <a:lumMod val="50000"/>
                  </a:schemeClr>
                </a:solidFill>
              </a:rPr>
              <a:t>Raporteur</a:t>
            </a:r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</a:rPr>
              <a:t>Nina </a:t>
            </a:r>
            <a:r>
              <a:rPr lang="hu-HU" sz="1800" dirty="0" err="1">
                <a:solidFill>
                  <a:schemeClr val="accent2">
                    <a:lumMod val="75000"/>
                  </a:schemeClr>
                </a:solidFill>
              </a:rPr>
              <a:t>Elisabeth</a:t>
            </a:r>
            <a:r>
              <a:rPr lang="hu-H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accent2">
                    <a:lumMod val="75000"/>
                  </a:schemeClr>
                </a:solidFill>
              </a:rPr>
              <a:t>Høgmo</a:t>
            </a:r>
            <a:r>
              <a:rPr lang="hu-HU" sz="1800" dirty="0" smtClean="0"/>
              <a:t>, </a:t>
            </a:r>
            <a:r>
              <a:rPr lang="hu-HU" sz="1400" dirty="0" err="1" smtClean="0"/>
              <a:t>Norwegian</a:t>
            </a:r>
            <a:r>
              <a:rPr lang="hu-HU" sz="1400" dirty="0" smtClean="0"/>
              <a:t> Centre </a:t>
            </a:r>
            <a:r>
              <a:rPr lang="hu-HU" sz="1400" dirty="0" err="1" smtClean="0"/>
              <a:t>for</a:t>
            </a:r>
            <a:r>
              <a:rPr lang="hu-HU" sz="1400" dirty="0" smtClean="0"/>
              <a:t> Science Education, University of Oslo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3762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559412" cy="1371600"/>
          </a:xfrm>
        </p:spPr>
        <p:txBody>
          <a:bodyPr/>
          <a:lstStyle/>
          <a:p>
            <a:r>
              <a:rPr lang="hu-HU" dirty="0" err="1" smtClean="0"/>
              <a:t>Outline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2" y="9025"/>
            <a:ext cx="4909160" cy="942782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/>
              <a:t>15.00 – 15. 25 </a:t>
            </a:r>
            <a:r>
              <a:rPr lang="hu-HU" dirty="0" err="1" smtClean="0"/>
              <a:t>Brief</a:t>
            </a:r>
            <a:r>
              <a:rPr lang="hu-HU" dirty="0" smtClean="0"/>
              <a:t> </a:t>
            </a:r>
            <a:r>
              <a:rPr lang="hu-HU" dirty="0" err="1" smtClean="0"/>
              <a:t>presentation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endParaRPr lang="hu-HU" dirty="0" smtClean="0"/>
          </a:p>
          <a:p>
            <a:pPr>
              <a:spcAft>
                <a:spcPts val="1200"/>
              </a:spcAft>
            </a:pPr>
            <a:r>
              <a:rPr lang="hu-HU" dirty="0" smtClean="0"/>
              <a:t>15.25 – 16.00  </a:t>
            </a:r>
            <a:r>
              <a:rPr lang="hu-HU" dirty="0" err="1" smtClean="0"/>
              <a:t>Exhibition</a:t>
            </a:r>
            <a:endParaRPr lang="hu-HU" dirty="0" smtClean="0"/>
          </a:p>
          <a:p>
            <a:pPr>
              <a:spcAft>
                <a:spcPts val="1200"/>
              </a:spcAft>
            </a:pPr>
            <a:r>
              <a:rPr lang="hu-HU" i="1" dirty="0" smtClean="0"/>
              <a:t>		</a:t>
            </a:r>
            <a:r>
              <a:rPr lang="hu-HU" i="1" dirty="0" smtClean="0">
                <a:solidFill>
                  <a:schemeClr val="accent2">
                    <a:lumMod val="75000"/>
                  </a:schemeClr>
                </a:solidFill>
              </a:rPr>
              <a:t>16.00 – 16.10  </a:t>
            </a:r>
            <a:r>
              <a:rPr lang="hu-HU" i="1" dirty="0" err="1" smtClean="0">
                <a:solidFill>
                  <a:schemeClr val="accent2">
                    <a:lumMod val="75000"/>
                  </a:schemeClr>
                </a:solidFill>
              </a:rPr>
              <a:t>break</a:t>
            </a:r>
            <a:endParaRPr lang="hu-H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hu-HU" dirty="0" smtClean="0"/>
              <a:t>16.10 – 16.55  </a:t>
            </a:r>
            <a:r>
              <a:rPr lang="hu-HU" dirty="0" err="1" smtClean="0"/>
              <a:t>Groupwork</a:t>
            </a:r>
            <a:r>
              <a:rPr lang="hu-HU" dirty="0" smtClean="0"/>
              <a:t>: </a:t>
            </a:r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endParaRPr lang="hu-HU" dirty="0" smtClean="0"/>
          </a:p>
          <a:p>
            <a:pPr>
              <a:spcAft>
                <a:spcPts val="1200"/>
              </a:spcAft>
            </a:pPr>
            <a:r>
              <a:rPr lang="hu-HU" i="1" dirty="0" smtClean="0"/>
              <a:t>		</a:t>
            </a:r>
            <a:r>
              <a:rPr lang="hu-HU" i="1" dirty="0" smtClean="0">
                <a:solidFill>
                  <a:schemeClr val="accent2">
                    <a:lumMod val="75000"/>
                  </a:schemeClr>
                </a:solidFill>
              </a:rPr>
              <a:t>16.55 – 17.05  </a:t>
            </a:r>
            <a:r>
              <a:rPr lang="hu-HU" i="1" dirty="0" err="1" smtClean="0">
                <a:solidFill>
                  <a:schemeClr val="accent2">
                    <a:lumMod val="75000"/>
                  </a:schemeClr>
                </a:solidFill>
              </a:rPr>
              <a:t>break</a:t>
            </a:r>
            <a:endParaRPr lang="hu-H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hu-HU" dirty="0" smtClean="0"/>
              <a:t>17.05 – 17.25  </a:t>
            </a:r>
            <a:r>
              <a:rPr lang="hu-HU" dirty="0" err="1" smtClean="0"/>
              <a:t>Groupwork</a:t>
            </a:r>
            <a:r>
              <a:rPr lang="hu-HU" dirty="0" smtClean="0"/>
              <a:t>: </a:t>
            </a:r>
            <a:r>
              <a:rPr lang="hu-HU" dirty="0" err="1" smtClean="0"/>
              <a:t>transforming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endParaRPr lang="hu-HU" dirty="0" smtClean="0"/>
          </a:p>
          <a:p>
            <a:pPr>
              <a:spcAft>
                <a:spcPts val="1200"/>
              </a:spcAft>
            </a:pPr>
            <a:r>
              <a:rPr lang="hu-HU" dirty="0" smtClean="0"/>
              <a:t>17.25 – 17.50  </a:t>
            </a:r>
            <a:r>
              <a:rPr lang="hu-HU" dirty="0" err="1" smtClean="0"/>
              <a:t>Reflexions</a:t>
            </a:r>
            <a:endParaRPr lang="hu-HU" dirty="0" smtClean="0"/>
          </a:p>
          <a:p>
            <a:pPr>
              <a:spcAft>
                <a:spcPts val="1200"/>
              </a:spcAft>
            </a:pPr>
            <a:r>
              <a:rPr lang="hu-HU" dirty="0" smtClean="0"/>
              <a:t>17.50 – 18. 00 </a:t>
            </a:r>
            <a:r>
              <a:rPr lang="hu-HU" dirty="0" err="1" smtClean="0"/>
              <a:t>Wrapping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62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559412" cy="1371600"/>
          </a:xfrm>
        </p:spPr>
        <p:txBody>
          <a:bodyPr/>
          <a:lstStyle/>
          <a:p>
            <a:r>
              <a:rPr lang="hu-HU" dirty="0" err="1" smtClean="0"/>
              <a:t>Leading</a:t>
            </a:r>
            <a:r>
              <a:rPr lang="hu-HU" dirty="0" smtClean="0"/>
              <a:t> </a:t>
            </a:r>
            <a:r>
              <a:rPr lang="hu-HU" dirty="0" err="1" smtClean="0"/>
              <a:t>questions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2" y="9025"/>
            <a:ext cx="4909160" cy="942782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What are the perspectives of different stakeholders? What other information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needed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 understand stakeholders’ perspectives?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challenges/learning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does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school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community collaboration for SD/ESD have?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What tensions drive changes in this case?</a:t>
            </a:r>
          </a:p>
          <a:p>
            <a:pPr marL="914400" lvl="1" indent="-457200">
              <a:buFont typeface="+mj-lt"/>
              <a:buAutoNum type="alphaLcParenR"/>
            </a:pPr>
            <a:endParaRPr lang="en-US" b="1" dirty="0"/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What challenges are different stakeholders facing in this particular case?</a:t>
            </a:r>
          </a:p>
          <a:p>
            <a:pPr marL="914400" lvl="1" indent="-457200">
              <a:buFont typeface="+mj-lt"/>
              <a:buAutoNum type="alphaLcParenR"/>
            </a:pPr>
            <a:endParaRPr lang="en-US" b="1" dirty="0"/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What other challenges can we identify from participants’ own experiences </a:t>
            </a:r>
            <a:r>
              <a:rPr lang="en-US" b="1" dirty="0" smtClean="0"/>
              <a:t>which</a:t>
            </a:r>
            <a:r>
              <a:rPr lang="hu-HU" b="1" dirty="0" smtClean="0"/>
              <a:t> </a:t>
            </a:r>
            <a:r>
              <a:rPr lang="en-US" b="1" dirty="0" smtClean="0"/>
              <a:t>are </a:t>
            </a:r>
            <a:r>
              <a:rPr lang="en-US" b="1" dirty="0"/>
              <a:t>relevant to this case?</a:t>
            </a:r>
            <a:r>
              <a:rPr lang="hu-HU" b="1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11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case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1259632" y="1615180"/>
            <a:ext cx="3922726" cy="4525963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the</a:t>
            </a:r>
            <a:r>
              <a:rPr lang="hu-HU" sz="2000" dirty="0" smtClean="0"/>
              <a:t> city of Győr</a:t>
            </a:r>
          </a:p>
          <a:p>
            <a:r>
              <a:rPr lang="hu-HU" sz="2000" dirty="0" smtClean="0"/>
              <a:t>130 km </a:t>
            </a:r>
            <a:r>
              <a:rPr lang="hu-HU" sz="2000" dirty="0" err="1" smtClean="0"/>
              <a:t>west</a:t>
            </a:r>
            <a:r>
              <a:rPr lang="hu-HU" sz="2000" dirty="0" smtClean="0"/>
              <a:t> of Budapest</a:t>
            </a:r>
          </a:p>
          <a:p>
            <a:r>
              <a:rPr lang="hu-HU" sz="2000" dirty="0" err="1" smtClean="0"/>
              <a:t>Population</a:t>
            </a:r>
            <a:r>
              <a:rPr lang="hu-HU" sz="2000" dirty="0" smtClean="0"/>
              <a:t>: 131.000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5292080" y="1410462"/>
            <a:ext cx="3633692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Hild József Építőipari Szakközépiskola</a:t>
            </a:r>
          </a:p>
          <a:p>
            <a:endParaRPr lang="hu-HU" sz="2400" dirty="0"/>
          </a:p>
          <a:p>
            <a:r>
              <a:rPr lang="hu-HU" sz="2400" dirty="0" err="1" smtClean="0"/>
              <a:t>folk</a:t>
            </a:r>
            <a:r>
              <a:rPr lang="hu-HU" sz="2400" dirty="0" smtClean="0"/>
              <a:t> </a:t>
            </a:r>
            <a:r>
              <a:rPr lang="hu-HU" sz="2400" dirty="0" err="1" smtClean="0"/>
              <a:t>architecture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   </a:t>
            </a:r>
            <a:r>
              <a:rPr lang="hu-HU" sz="2400" dirty="0" err="1" smtClean="0"/>
              <a:t>case</a:t>
            </a:r>
            <a:r>
              <a:rPr lang="hu-HU" sz="2400" dirty="0" smtClean="0"/>
              <a:t> </a:t>
            </a:r>
            <a:r>
              <a:rPr lang="hu-HU" sz="2400" dirty="0" err="1" smtClean="0"/>
              <a:t>blog</a:t>
            </a:r>
            <a:r>
              <a:rPr lang="hu-HU" sz="2400" dirty="0" smtClean="0"/>
              <a:t>:</a:t>
            </a:r>
          </a:p>
          <a:p>
            <a:r>
              <a:rPr lang="hu-HU" sz="1800" dirty="0" smtClean="0"/>
              <a:t>   http://codeshuhild.com</a:t>
            </a: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2" y="9025"/>
            <a:ext cx="4909160" cy="942782"/>
          </a:xfrm>
          <a:prstGeom prst="rect">
            <a:avLst/>
          </a:prstGeom>
        </p:spPr>
      </p:pic>
      <p:pic>
        <p:nvPicPr>
          <p:cNvPr id="1026" name="Picture 2" descr="File:Hungary location map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880"/>
            <a:ext cx="5076056" cy="3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gyenes összekötő nyíllal 8"/>
          <p:cNvCxnSpPr/>
          <p:nvPr/>
        </p:nvCxnSpPr>
        <p:spPr>
          <a:xfrm>
            <a:off x="1104181" y="1844824"/>
            <a:ext cx="0" cy="29523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2105" y="5245129"/>
            <a:ext cx="3507716" cy="163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kisalfold.hu/gepekrol_szolt_a_magyarerettsegi/cikk/206/2056236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29" y="5245128"/>
            <a:ext cx="2450375" cy="16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559412" cy="137160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Links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sustainability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2" y="9025"/>
            <a:ext cx="4909160" cy="942782"/>
          </a:xfrm>
          <a:prstGeom prst="rect">
            <a:avLst/>
          </a:prstGeom>
        </p:spPr>
      </p:pic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127557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62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BB8E1-6862-4DF9-A30A-95F8066B2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743E3F-A0E4-4FE0-BF1E-FCA932C48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9AC499-A879-412E-9213-F928353D9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B5D013-0527-4489-A79F-41BF81C2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E98923-D057-4209-AAF0-3FBD2E29C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E5F019-8EA2-4F1E-9755-0E7D90469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562FA6-19BB-4D0A-ACE5-A48CC4D59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Main </a:t>
            </a:r>
            <a:r>
              <a:rPr lang="hu-HU" dirty="0" err="1" smtClean="0"/>
              <a:t>actors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539552" y="1574800"/>
            <a:ext cx="4382968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dirty="0" err="1" smtClean="0"/>
              <a:t>School</a:t>
            </a:r>
            <a:r>
              <a:rPr lang="hu-HU" dirty="0" smtClean="0"/>
              <a:t> – </a:t>
            </a:r>
            <a:r>
              <a:rPr lang="hu-HU" dirty="0" err="1" smtClean="0"/>
              <a:t>initiator</a:t>
            </a:r>
            <a:endParaRPr lang="hu-HU" dirty="0" smtClean="0"/>
          </a:p>
          <a:p>
            <a:pPr marL="914400" lvl="1" indent="-457200"/>
            <a:r>
              <a:rPr lang="hu-HU" sz="2000" dirty="0" err="1" smtClean="0"/>
              <a:t>Principal</a:t>
            </a:r>
            <a:endParaRPr lang="hu-HU" sz="2000" dirty="0" smtClean="0"/>
          </a:p>
          <a:p>
            <a:pPr marL="914400" lvl="1" indent="-457200"/>
            <a:r>
              <a:rPr lang="hu-HU" sz="2000" dirty="0" err="1" smtClean="0"/>
              <a:t>Teachers</a:t>
            </a:r>
            <a:r>
              <a:rPr lang="hu-HU" sz="2000" dirty="0" smtClean="0"/>
              <a:t> and </a:t>
            </a:r>
            <a:r>
              <a:rPr lang="hu-HU" sz="2000" dirty="0" err="1" smtClean="0"/>
              <a:t>school</a:t>
            </a:r>
            <a:r>
              <a:rPr lang="hu-HU" sz="2000" dirty="0" smtClean="0"/>
              <a:t> </a:t>
            </a:r>
            <a:r>
              <a:rPr lang="hu-HU" sz="2000" dirty="0" err="1" smtClean="0"/>
              <a:t>staff</a:t>
            </a:r>
            <a:endParaRPr lang="hu-HU" sz="2000" dirty="0" smtClean="0"/>
          </a:p>
          <a:p>
            <a:pPr marL="914400" lvl="1" indent="-457200"/>
            <a:r>
              <a:rPr lang="hu-HU" sz="2000" dirty="0" err="1" smtClean="0"/>
              <a:t>Students</a:t>
            </a:r>
            <a:endParaRPr lang="hu-HU" sz="2000" dirty="0" smtClean="0"/>
          </a:p>
          <a:p>
            <a:pPr marL="914400" lvl="1" indent="-457200"/>
            <a:r>
              <a:rPr lang="hu-HU" sz="2000" dirty="0" err="1" smtClean="0"/>
              <a:t>Parents</a:t>
            </a:r>
            <a:endParaRPr lang="hu-HU" sz="2000" dirty="0" smtClean="0"/>
          </a:p>
          <a:p>
            <a:pPr marL="914400" lvl="1" indent="-457200"/>
            <a:r>
              <a:rPr lang="hu-HU" sz="2000" dirty="0" err="1" smtClean="0"/>
              <a:t>Former</a:t>
            </a:r>
            <a:r>
              <a:rPr lang="hu-HU" sz="2000" dirty="0" smtClean="0"/>
              <a:t> </a:t>
            </a:r>
            <a:r>
              <a:rPr lang="hu-HU" sz="2000" dirty="0" err="1" smtClean="0"/>
              <a:t>students</a:t>
            </a:r>
            <a:endParaRPr lang="hu-HU" sz="2000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City of Győr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>
                <a:solidFill>
                  <a:schemeClr val="accent2">
                    <a:lumMod val="75000"/>
                  </a:schemeClr>
                </a:solidFill>
              </a:rPr>
              <a:t>Villages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accent2">
                    <a:lumMod val="75000"/>
                  </a:schemeClr>
                </a:solidFill>
              </a:rPr>
              <a:t>region</a:t>
            </a:r>
            <a:endParaRPr lang="hu-H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>
                <a:solidFill>
                  <a:schemeClr val="accent2">
                    <a:lumMod val="75000"/>
                  </a:schemeClr>
                </a:solidFill>
              </a:rPr>
              <a:t>Other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accent2">
                    <a:lumMod val="75000"/>
                  </a:schemeClr>
                </a:solidFill>
              </a:rPr>
              <a:t>villages</a:t>
            </a:r>
            <a:endParaRPr lang="hu-H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Local </a:t>
            </a:r>
            <a:r>
              <a:rPr lang="hu-HU" sz="2000" dirty="0" err="1" smtClean="0"/>
              <a:t>authorities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Local </a:t>
            </a:r>
            <a:r>
              <a:rPr lang="hu-HU" sz="2000" dirty="0" err="1" smtClean="0"/>
              <a:t>communities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Experts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Other</a:t>
            </a:r>
            <a:r>
              <a:rPr lang="hu-HU" sz="2000" dirty="0" smtClean="0"/>
              <a:t> </a:t>
            </a:r>
            <a:r>
              <a:rPr lang="hu-HU" sz="2000" dirty="0" err="1" smtClean="0"/>
              <a:t>authorities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Other</a:t>
            </a:r>
            <a:r>
              <a:rPr lang="hu-HU" sz="2000" dirty="0" smtClean="0"/>
              <a:t> </a:t>
            </a:r>
            <a:r>
              <a:rPr lang="hu-HU" sz="2000" dirty="0" err="1" smtClean="0"/>
              <a:t>schools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Professional </a:t>
            </a:r>
            <a:r>
              <a:rPr lang="hu-HU" sz="2000" dirty="0" err="1" smtClean="0"/>
              <a:t>Networks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Media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2" y="9025"/>
            <a:ext cx="4909160" cy="942782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51520" y="4149080"/>
            <a:ext cx="2448272" cy="21481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err="1" smtClean="0"/>
              <a:t>Perspectives</a:t>
            </a:r>
            <a:r>
              <a:rPr lang="hu-HU" sz="2000" dirty="0" smtClean="0"/>
              <a:t>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hu-HU" sz="2000" dirty="0" err="1" smtClean="0"/>
              <a:t>learning</a:t>
            </a:r>
            <a:endParaRPr lang="hu-HU" sz="20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hu-HU" sz="2000" dirty="0" err="1"/>
              <a:t>s</a:t>
            </a:r>
            <a:r>
              <a:rPr lang="hu-HU" sz="2000" dirty="0" err="1" smtClean="0"/>
              <a:t>haring</a:t>
            </a:r>
            <a:endParaRPr lang="hu-HU" sz="20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hu-HU" sz="2000" dirty="0" err="1"/>
              <a:t>c</a:t>
            </a:r>
            <a:r>
              <a:rPr lang="hu-HU" sz="2000" dirty="0" err="1" smtClean="0"/>
              <a:t>onserving</a:t>
            </a:r>
            <a:endParaRPr lang="hu-HU" sz="20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hu-HU" sz="2000" dirty="0" err="1"/>
              <a:t>r</a:t>
            </a:r>
            <a:r>
              <a:rPr lang="hu-HU" sz="2000" dirty="0" err="1" smtClean="0"/>
              <a:t>ebuilding</a:t>
            </a:r>
            <a:endParaRPr lang="hu-HU" sz="2000" dirty="0" smtClean="0"/>
          </a:p>
        </p:txBody>
      </p:sp>
      <p:sp>
        <p:nvSpPr>
          <p:cNvPr id="7" name="Lekerekített téglalap 6"/>
          <p:cNvSpPr/>
          <p:nvPr/>
        </p:nvSpPr>
        <p:spPr>
          <a:xfrm>
            <a:off x="2803622" y="4149080"/>
            <a:ext cx="2272433" cy="21481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err="1" smtClean="0"/>
              <a:t>Aspects</a:t>
            </a:r>
            <a:r>
              <a:rPr lang="hu-HU" sz="2000" b="1" dirty="0" smtClean="0"/>
              <a:t>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hu-HU" sz="2000" dirty="0" err="1" smtClean="0"/>
              <a:t>local-wider</a:t>
            </a:r>
            <a:endParaRPr lang="hu-HU" sz="20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hu-HU" sz="2000" dirty="0" err="1" smtClean="0"/>
              <a:t>personal-professional</a:t>
            </a:r>
            <a:endParaRPr lang="hu-HU" sz="20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hu-HU" sz="2000" dirty="0" err="1" smtClean="0"/>
              <a:t>community</a:t>
            </a:r>
            <a:r>
              <a:rPr lang="hu-HU" sz="2000" dirty="0" smtClean="0"/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hu-HU" sz="2000" dirty="0" err="1" smtClean="0"/>
              <a:t>old-new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762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60058"/>
          </a:xfrm>
        </p:spPr>
        <p:txBody>
          <a:bodyPr/>
          <a:lstStyle/>
          <a:p>
            <a:r>
              <a:rPr lang="hu-HU" dirty="0" smtClean="0"/>
              <a:t>More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2" y="9025"/>
            <a:ext cx="4909160" cy="942782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52600"/>
            <a:ext cx="2746648" cy="4373563"/>
          </a:xfrm>
        </p:spPr>
        <p:txBody>
          <a:bodyPr vert="vert270"/>
          <a:lstStyle/>
          <a:p>
            <a:r>
              <a:rPr lang="hu-HU" sz="2400" dirty="0"/>
              <a:t>http://codeshuhild.com</a:t>
            </a:r>
          </a:p>
          <a:p>
            <a:r>
              <a:rPr lang="hu-HU" dirty="0" smtClean="0"/>
              <a:t> http://hildszki.hu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888" y="1556792"/>
            <a:ext cx="5167423" cy="46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559412" cy="1371600"/>
          </a:xfrm>
        </p:spPr>
        <p:txBody>
          <a:bodyPr/>
          <a:lstStyle/>
          <a:p>
            <a:r>
              <a:rPr lang="hu-HU" dirty="0" err="1" smtClean="0"/>
              <a:t>Leading</a:t>
            </a:r>
            <a:r>
              <a:rPr lang="hu-HU" dirty="0" smtClean="0"/>
              <a:t> </a:t>
            </a:r>
            <a:r>
              <a:rPr lang="hu-HU" dirty="0" err="1" smtClean="0"/>
              <a:t>questions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2" y="9025"/>
            <a:ext cx="4909160" cy="942782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What are the perspectives of different stakeholders? What other information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needed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 understand stakeholders’ perspectives?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challenges/learning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does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school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community collaboration for SD/ESD have?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What tensions drive changes in this case?</a:t>
            </a:r>
          </a:p>
          <a:p>
            <a:pPr marL="914400" lvl="1" indent="-457200">
              <a:buFont typeface="+mj-lt"/>
              <a:buAutoNum type="alphaLcParenR"/>
            </a:pPr>
            <a:endParaRPr lang="en-US" b="1" dirty="0"/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What challenges are different stakeholders facing in this particular case?</a:t>
            </a:r>
          </a:p>
          <a:p>
            <a:pPr marL="914400" lvl="1" indent="-457200">
              <a:buFont typeface="+mj-lt"/>
              <a:buAutoNum type="alphaLcParenR"/>
            </a:pPr>
            <a:endParaRPr lang="en-US" b="1" dirty="0"/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What other challenges can we identify from participants’ own experiences </a:t>
            </a:r>
            <a:r>
              <a:rPr lang="en-US" b="1" dirty="0" smtClean="0"/>
              <a:t>which</a:t>
            </a:r>
            <a:r>
              <a:rPr lang="hu-HU" b="1" dirty="0" smtClean="0"/>
              <a:t> </a:t>
            </a:r>
            <a:r>
              <a:rPr lang="en-US" b="1" dirty="0" smtClean="0"/>
              <a:t>are </a:t>
            </a:r>
            <a:r>
              <a:rPr lang="en-US" b="1" dirty="0"/>
              <a:t>relevant to this case?</a:t>
            </a:r>
            <a:r>
              <a:rPr lang="hu-HU" b="1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4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zencia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szenc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182</TotalTime>
  <Words>368</Words>
  <Application>Microsoft Office PowerPoint</Application>
  <PresentationFormat>Diavetítés a képernyőre (4:3 oldalarány)</PresentationFormat>
  <Paragraphs>95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Esszencia</vt:lpstr>
      <vt:lpstr>The challenges of school community collaboration for SD/ESD  How houses can build bridges</vt:lpstr>
      <vt:lpstr>Who’s who</vt:lpstr>
      <vt:lpstr>Outline </vt:lpstr>
      <vt:lpstr>Leading questions </vt:lpstr>
      <vt:lpstr>The case</vt:lpstr>
      <vt:lpstr>Links to sustainability</vt:lpstr>
      <vt:lpstr>Main actors</vt:lpstr>
      <vt:lpstr>More about this:</vt:lpstr>
      <vt:lpstr>Leading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meeting in Hungary</dc:title>
  <dc:creator>retimon</dc:creator>
  <cp:lastModifiedBy>retimon</cp:lastModifiedBy>
  <cp:revision>29</cp:revision>
  <cp:lastPrinted>2012-05-25T16:49:19Z</cp:lastPrinted>
  <dcterms:created xsi:type="dcterms:W3CDTF">2012-04-28T14:42:58Z</dcterms:created>
  <dcterms:modified xsi:type="dcterms:W3CDTF">2012-05-25T16:50:17Z</dcterms:modified>
</cp:coreProperties>
</file>